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y="5143500" cx="9144000"/>
  <p:notesSz cx="6858000" cy="9144000"/>
  <p:embeddedFontLst>
    <p:embeddedFont>
      <p:font typeface="Lexend"/>
      <p:regular r:id="rId55"/>
      <p:bold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96FE0D6-6B2C-481B-BDBC-D5C5173436E6}">
  <a:tblStyle styleId="{696FE0D6-6B2C-481B-BDBC-D5C5173436E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Lexend-regular.fntdata"/><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font" Target="fonts/Lexend-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178d4da2f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178d4da2f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174776e6dc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174776e6dc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f9741f782f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f9741f782f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178d4da2f6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178d4da2f6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174776e6dc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174776e6dc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174776e6dc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174776e6dc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174776e6d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174776e6d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174776e6d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174776e6d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174776e6d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174776e6d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174776e6d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174776e6d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174776e6dc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174776e6dc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174776e6dc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174776e6dc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174776e6dc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174776e6dc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174776e6d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174776e6d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174776e6dc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174776e6dc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174776e6dc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174776e6dc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174776e6d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174776e6d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174776e6dc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174776e6dc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174776e6dc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174776e6d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174776e6d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174776e6d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174776e6dc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174776e6dc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1693380c7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1693380c7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 </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174776e6dc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174776e6dc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174776e6dc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174776e6d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174776e6d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174776e6d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Drew/Adi</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174776e6dc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2174776e6dc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174776e6dc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174776e6dc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ADI/Drew</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178d4da2f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178d4da2f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178d4da2f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178d4da2f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178d4da2f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178d4da2f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178d4da2f6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178d4da2f6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178d4da2f6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178d4da2f6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f9741f782f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f9741f782f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178d4da2f6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2178d4da2f6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174776e6dc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174776e6dc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174776e6dc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174776e6dc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174776e6dc_1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174776e6dc_1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178d4da2f6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178d4da2f6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Adi</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1693380c7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1693380c7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Drew</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174776e6dc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174776e6dc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174776e6dc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174776e6dc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178d4da2f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178d4da2f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178d4da2f6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178d4da2f6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f9741f782f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f9741f782f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178d4da2f6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178d4da2f6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178d4da2f6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178d4da2f6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Drew</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1693380c7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1693380c7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2.pn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5.png"/><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6.png"/><Relationship Id="rId4" Type="http://schemas.openxmlformats.org/officeDocument/2006/relationships/image" Target="../media/image2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32.png"/><Relationship Id="rId6" Type="http://schemas.openxmlformats.org/officeDocument/2006/relationships/image" Target="../media/image22.png"/><Relationship Id="rId7" Type="http://schemas.openxmlformats.org/officeDocument/2006/relationships/image" Target="../media/image2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6.png"/><Relationship Id="rId4" Type="http://schemas.openxmlformats.org/officeDocument/2006/relationships/image" Target="../media/image22.png"/><Relationship Id="rId5" Type="http://schemas.openxmlformats.org/officeDocument/2006/relationships/image" Target="../media/image32.png"/><Relationship Id="rId6" Type="http://schemas.openxmlformats.org/officeDocument/2006/relationships/image" Target="../media/image28.png"/><Relationship Id="rId7" Type="http://schemas.openxmlformats.org/officeDocument/2006/relationships/image" Target="../media/image3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6.png"/><Relationship Id="rId4" Type="http://schemas.openxmlformats.org/officeDocument/2006/relationships/image" Target="../media/image22.png"/><Relationship Id="rId5" Type="http://schemas.openxmlformats.org/officeDocument/2006/relationships/image" Target="../media/image32.png"/><Relationship Id="rId6" Type="http://schemas.openxmlformats.org/officeDocument/2006/relationships/image" Target="../media/image28.png"/><Relationship Id="rId7"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6.png"/><Relationship Id="rId4" Type="http://schemas.openxmlformats.org/officeDocument/2006/relationships/image" Target="../media/image32.png"/><Relationship Id="rId5" Type="http://schemas.openxmlformats.org/officeDocument/2006/relationships/image" Target="../media/image28.png"/><Relationship Id="rId6" Type="http://schemas.openxmlformats.org/officeDocument/2006/relationships/image" Target="../media/image36.png"/><Relationship Id="rId7" Type="http://schemas.openxmlformats.org/officeDocument/2006/relationships/image" Target="../media/image37.png"/><Relationship Id="rId8" Type="http://schemas.openxmlformats.org/officeDocument/2006/relationships/image" Target="../media/image3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3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3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39.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hyperlink" Target="https://ww1.microchip.com/downloads/en/devicedoc/atmel-7766-8-bit-avr-atmega16u4-32u4_datasheet.pdf%5C" TargetMode="External"/><Relationship Id="rId4" Type="http://schemas.openxmlformats.org/officeDocument/2006/relationships/hyperlink" Target="https://www.ti.com/lit/ds/symlink/lm317.pdf" TargetMode="External"/><Relationship Id="rId10" Type="http://schemas.openxmlformats.org/officeDocument/2006/relationships/hyperlink" Target="https://www.onsemi.com/pdf/datasheet/bs270-d.pdf" TargetMode="External"/><Relationship Id="rId9" Type="http://schemas.openxmlformats.org/officeDocument/2006/relationships/hyperlink" Target="https://cdn-shop.adafruit.com/datasheets/RA8875_DS_V19_Eng.pdf" TargetMode="External"/><Relationship Id="rId5" Type="http://schemas.openxmlformats.org/officeDocument/2006/relationships/hyperlink" Target="https://ww1.microchip.com/downloads/en/devicedoc/22250a.pdf" TargetMode="External"/><Relationship Id="rId6" Type="http://schemas.openxmlformats.org/officeDocument/2006/relationships/hyperlink" Target="https://www.analog.com/media/en/technical-documentation/data-sheets/MAX98357A-MAX98357B.pdf" TargetMode="External"/><Relationship Id="rId7" Type="http://schemas.openxmlformats.org/officeDocument/2006/relationships/hyperlink" Target="https://www.ti.com/lit/ds/snosc16d/snosc16d.pdf" TargetMode="External"/><Relationship Id="rId8" Type="http://schemas.openxmlformats.org/officeDocument/2006/relationships/hyperlink" Target="https://www.pjrc.com/store/pt8211.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5.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1.png"/><Relationship Id="rId4" Type="http://schemas.openxmlformats.org/officeDocument/2006/relationships/image" Target="../media/image23.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Critical Design Review</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3/9/2023</a:t>
            </a:r>
            <a:endParaRPr/>
          </a:p>
        </p:txBody>
      </p:sp>
      <p:sp>
        <p:nvSpPr>
          <p:cNvPr id="56" name="Google Shape;56;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Controller Software</a:t>
            </a:r>
            <a:endParaRPr/>
          </a:p>
        </p:txBody>
      </p:sp>
      <p:sp>
        <p:nvSpPr>
          <p:cNvPr id="128" name="Google Shape;128;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2 Bytes transmitted via I2C</a:t>
            </a:r>
            <a:endParaRPr sz="1600"/>
          </a:p>
          <a:p>
            <a:pPr indent="-330200" lvl="0" marL="457200" rtl="0" algn="l">
              <a:spcBef>
                <a:spcPts val="0"/>
              </a:spcBef>
              <a:spcAft>
                <a:spcPts val="0"/>
              </a:spcAft>
              <a:buSzPts val="1600"/>
              <a:buChar char="●"/>
            </a:pPr>
            <a:r>
              <a:rPr lang="en" sz="1600"/>
              <a:t>32bit / 100Kbit/s = 0.32ms</a:t>
            </a:r>
            <a:endParaRPr sz="1600"/>
          </a:p>
          <a:p>
            <a:pPr indent="-330200" lvl="0" marL="457200" rtl="0" algn="l">
              <a:spcBef>
                <a:spcPts val="0"/>
              </a:spcBef>
              <a:spcAft>
                <a:spcPts val="0"/>
              </a:spcAft>
              <a:buSzPts val="1600"/>
              <a:buChar char="●"/>
            </a:pPr>
            <a:r>
              <a:rPr lang="en" sz="1600"/>
              <a:t>9.68ms * 16MHz = 154,880 clock cycles</a:t>
            </a:r>
            <a:endParaRPr sz="1600"/>
          </a:p>
          <a:p>
            <a:pPr indent="0" lvl="0" marL="0" rtl="0" algn="l">
              <a:spcBef>
                <a:spcPts val="1200"/>
              </a:spcBef>
              <a:spcAft>
                <a:spcPts val="0"/>
              </a:spcAft>
              <a:buNone/>
            </a:pPr>
            <a:r>
              <a:t/>
            </a:r>
            <a:endParaRPr/>
          </a:p>
          <a:p>
            <a:pPr indent="0" lvl="0" marL="0" rtl="0" algn="l">
              <a:spcBef>
                <a:spcPts val="1200"/>
              </a:spcBef>
              <a:spcAft>
                <a:spcPts val="0"/>
              </a:spcAft>
              <a:buNone/>
            </a:pPr>
            <a:r>
              <a:rPr lang="en" sz="5600"/>
              <a:t>0 1 0 1 0 1 0 1		01010101</a:t>
            </a:r>
            <a:endParaRPr sz="5600"/>
          </a:p>
          <a:p>
            <a:pPr indent="0" lvl="0" marL="0" rtl="0" algn="l">
              <a:spcBef>
                <a:spcPts val="1200"/>
              </a:spcBef>
              <a:spcAft>
                <a:spcPts val="1200"/>
              </a:spcAft>
              <a:buNone/>
            </a:pPr>
            <a:r>
              <a:rPr lang="en" sz="1100"/>
              <a:t>   Up	    Down        Left        Right        Start       Menu   Encoder	 Direction			Encoder Acceleration</a:t>
            </a:r>
            <a:endParaRPr sz="1100"/>
          </a:p>
        </p:txBody>
      </p:sp>
      <p:sp>
        <p:nvSpPr>
          <p:cNvPr id="129" name="Google Shape;12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Laser Control</a:t>
            </a:r>
            <a:endParaRPr/>
          </a:p>
        </p:txBody>
      </p:sp>
      <p:sp>
        <p:nvSpPr>
          <p:cNvPr id="135" name="Google Shape;135;p23"/>
          <p:cNvSpPr txBox="1"/>
          <p:nvPr>
            <p:ph idx="1" type="body"/>
          </p:nvPr>
        </p:nvSpPr>
        <p:spPr>
          <a:xfrm>
            <a:off x="311700" y="1152475"/>
            <a:ext cx="4146900" cy="3416400"/>
          </a:xfrm>
          <a:prstGeom prst="rect">
            <a:avLst/>
          </a:prstGeom>
        </p:spPr>
        <p:txBody>
          <a:bodyPr anchorCtr="0" anchor="t" bIns="91425" lIns="91425" spcFirstLastPara="1" rIns="91425" wrap="square" tIns="91425">
            <a:normAutofit/>
          </a:bodyPr>
          <a:lstStyle/>
          <a:p>
            <a:pPr indent="-330200" lvl="0" marL="457200" rtl="0" algn="l">
              <a:lnSpc>
                <a:spcPct val="105000"/>
              </a:lnSpc>
              <a:spcBef>
                <a:spcPts val="0"/>
              </a:spcBef>
              <a:spcAft>
                <a:spcPts val="0"/>
              </a:spcAft>
              <a:buSzPts val="1600"/>
              <a:buChar char="●"/>
            </a:pPr>
            <a:r>
              <a:rPr lang="en" sz="1600"/>
              <a:t>Our goal, as seen by the </a:t>
            </a:r>
            <a:r>
              <a:rPr lang="en" sz="1600"/>
              <a:t>schematic</a:t>
            </a:r>
            <a:r>
              <a:rPr lang="en" sz="1600"/>
              <a:t>, is to have three individual lasers (RGB)</a:t>
            </a:r>
            <a:endParaRPr sz="1600"/>
          </a:p>
          <a:p>
            <a:pPr indent="-330200" lvl="0" marL="457200" rtl="0" algn="l">
              <a:lnSpc>
                <a:spcPct val="105000"/>
              </a:lnSpc>
              <a:spcBef>
                <a:spcPts val="0"/>
              </a:spcBef>
              <a:spcAft>
                <a:spcPts val="0"/>
              </a:spcAft>
              <a:buSzPts val="1600"/>
              <a:buChar char="●"/>
            </a:pPr>
            <a:r>
              <a:rPr lang="en" sz="1600"/>
              <a:t>These lasers are each to be controlled by the teensy using a data wire (On/Off)</a:t>
            </a:r>
            <a:endParaRPr sz="1600"/>
          </a:p>
          <a:p>
            <a:pPr indent="-330200" lvl="0" marL="457200" rtl="0" algn="l">
              <a:lnSpc>
                <a:spcPct val="105000"/>
              </a:lnSpc>
              <a:spcBef>
                <a:spcPts val="0"/>
              </a:spcBef>
              <a:spcAft>
                <a:spcPts val="0"/>
              </a:spcAft>
              <a:buSzPts val="1600"/>
              <a:buChar char="●"/>
            </a:pPr>
            <a:r>
              <a:rPr lang="en" sz="1600"/>
              <a:t>Each </a:t>
            </a:r>
            <a:r>
              <a:rPr lang="en" sz="1600"/>
              <a:t>lasers</a:t>
            </a:r>
            <a:r>
              <a:rPr lang="en" sz="1600"/>
              <a:t> </a:t>
            </a:r>
            <a:r>
              <a:rPr lang="en" sz="1600"/>
              <a:t>intensity</a:t>
            </a:r>
            <a:r>
              <a:rPr lang="en" sz="1600"/>
              <a:t> can be controlled using a potentiometer</a:t>
            </a:r>
            <a:endParaRPr sz="1600"/>
          </a:p>
          <a:p>
            <a:pPr indent="-330200" lvl="0" marL="457200" rtl="0" algn="l">
              <a:lnSpc>
                <a:spcPct val="105000"/>
              </a:lnSpc>
              <a:spcBef>
                <a:spcPts val="0"/>
              </a:spcBef>
              <a:spcAft>
                <a:spcPts val="0"/>
              </a:spcAft>
              <a:buSzPts val="1600"/>
              <a:buChar char="●"/>
            </a:pPr>
            <a:r>
              <a:rPr lang="en" sz="1600"/>
              <a:t>The lasers are </a:t>
            </a:r>
            <a:r>
              <a:rPr lang="en" sz="1600"/>
              <a:t>affixed</a:t>
            </a:r>
            <a:r>
              <a:rPr lang="en" sz="1600"/>
              <a:t> to a special mount that combines the laser into a “Xcube”</a:t>
            </a:r>
            <a:endParaRPr sz="1600"/>
          </a:p>
        </p:txBody>
      </p:sp>
      <p:sp>
        <p:nvSpPr>
          <p:cNvPr id="136" name="Google Shape;136;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37" name="Google Shape;137;p23"/>
          <p:cNvPicPr preferRelativeResize="0"/>
          <p:nvPr/>
        </p:nvPicPr>
        <p:blipFill rotWithShape="1">
          <a:blip r:embed="rId3">
            <a:alphaModFix/>
          </a:blip>
          <a:srcRect b="17896" l="35766" r="22450" t="25106"/>
          <a:stretch/>
        </p:blipFill>
        <p:spPr>
          <a:xfrm>
            <a:off x="4572000" y="911291"/>
            <a:ext cx="4327973" cy="332092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Laser Control Flowchart</a:t>
            </a:r>
            <a:endParaRPr/>
          </a:p>
        </p:txBody>
      </p:sp>
      <p:sp>
        <p:nvSpPr>
          <p:cNvPr id="143" name="Google Shape;143;p24"/>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30200" lvl="0" marL="457200" rtl="0" algn="l">
              <a:lnSpc>
                <a:spcPct val="105000"/>
              </a:lnSpc>
              <a:spcBef>
                <a:spcPts val="0"/>
              </a:spcBef>
              <a:spcAft>
                <a:spcPts val="0"/>
              </a:spcAft>
              <a:buSzPts val="1600"/>
              <a:buChar char="●"/>
            </a:pPr>
            <a:r>
              <a:rPr lang="en" sz="1600"/>
              <a:t>Teensy sends our (ON/OFF) signal to each laser’s transistor</a:t>
            </a:r>
            <a:endParaRPr sz="1600"/>
          </a:p>
          <a:p>
            <a:pPr indent="-330200" lvl="0" marL="457200" rtl="0" algn="l">
              <a:lnSpc>
                <a:spcPct val="105000"/>
              </a:lnSpc>
              <a:spcBef>
                <a:spcPts val="0"/>
              </a:spcBef>
              <a:spcAft>
                <a:spcPts val="0"/>
              </a:spcAft>
              <a:buSzPts val="1600"/>
              <a:buChar char="●"/>
            </a:pPr>
            <a:r>
              <a:rPr lang="en" sz="1600"/>
              <a:t>Depending on </a:t>
            </a:r>
            <a:r>
              <a:rPr lang="en" sz="1600"/>
              <a:t>current</a:t>
            </a:r>
            <a:r>
              <a:rPr lang="en" sz="1600"/>
              <a:t> laser’s voltage regulator, intensity can vary </a:t>
            </a:r>
            <a:r>
              <a:rPr lang="en" sz="1600"/>
              <a:t>between</a:t>
            </a:r>
            <a:r>
              <a:rPr lang="en" sz="1600"/>
              <a:t> each color</a:t>
            </a:r>
            <a:endParaRPr sz="1600"/>
          </a:p>
          <a:p>
            <a:pPr indent="-330200" lvl="0" marL="457200" rtl="0" algn="l">
              <a:lnSpc>
                <a:spcPct val="105000"/>
              </a:lnSpc>
              <a:spcBef>
                <a:spcPts val="0"/>
              </a:spcBef>
              <a:spcAft>
                <a:spcPts val="0"/>
              </a:spcAft>
              <a:buSzPts val="1600"/>
              <a:buChar char="●"/>
            </a:pPr>
            <a:r>
              <a:rPr lang="en" sz="1600"/>
              <a:t>Ideally, when we have all colors on, we get a clean looking white color.</a:t>
            </a:r>
            <a:endParaRPr sz="1600"/>
          </a:p>
          <a:p>
            <a:pPr indent="-330200" lvl="0" marL="457200" rtl="0" algn="l">
              <a:lnSpc>
                <a:spcPct val="105000"/>
              </a:lnSpc>
              <a:spcBef>
                <a:spcPts val="0"/>
              </a:spcBef>
              <a:spcAft>
                <a:spcPts val="0"/>
              </a:spcAft>
              <a:buSzPts val="1600"/>
              <a:buChar char="●"/>
            </a:pPr>
            <a:r>
              <a:rPr lang="en" sz="1600"/>
              <a:t>RB = Purple</a:t>
            </a:r>
            <a:endParaRPr sz="1600"/>
          </a:p>
          <a:p>
            <a:pPr indent="-330200" lvl="0" marL="457200" rtl="0" algn="l">
              <a:lnSpc>
                <a:spcPct val="105000"/>
              </a:lnSpc>
              <a:spcBef>
                <a:spcPts val="0"/>
              </a:spcBef>
              <a:spcAft>
                <a:spcPts val="0"/>
              </a:spcAft>
              <a:buSzPts val="1600"/>
              <a:buChar char="●"/>
            </a:pPr>
            <a:r>
              <a:rPr lang="en" sz="1600"/>
              <a:t>RG = Yellow</a:t>
            </a:r>
            <a:endParaRPr sz="1600"/>
          </a:p>
          <a:p>
            <a:pPr indent="-330200" lvl="0" marL="457200" rtl="0" algn="l">
              <a:lnSpc>
                <a:spcPct val="105000"/>
              </a:lnSpc>
              <a:spcBef>
                <a:spcPts val="0"/>
              </a:spcBef>
              <a:spcAft>
                <a:spcPts val="0"/>
              </a:spcAft>
              <a:buSzPts val="1600"/>
              <a:buChar char="●"/>
            </a:pPr>
            <a:r>
              <a:rPr lang="en" sz="1600"/>
              <a:t>GB = Cyan</a:t>
            </a:r>
            <a:endParaRPr sz="1600"/>
          </a:p>
          <a:p>
            <a:pPr indent="-330200" lvl="0" marL="457200" rtl="0" algn="l">
              <a:lnSpc>
                <a:spcPct val="105000"/>
              </a:lnSpc>
              <a:spcBef>
                <a:spcPts val="0"/>
              </a:spcBef>
              <a:spcAft>
                <a:spcPts val="0"/>
              </a:spcAft>
              <a:buSzPts val="1600"/>
              <a:buChar char="●"/>
            </a:pPr>
            <a:r>
              <a:rPr lang="en" sz="1600"/>
              <a:t>RGB = White</a:t>
            </a:r>
            <a:endParaRPr sz="1600"/>
          </a:p>
        </p:txBody>
      </p:sp>
      <p:sp>
        <p:nvSpPr>
          <p:cNvPr id="144" name="Google Shape;14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5" name="Google Shape;145;p24"/>
          <p:cNvPicPr preferRelativeResize="0"/>
          <p:nvPr/>
        </p:nvPicPr>
        <p:blipFill>
          <a:blip r:embed="rId3">
            <a:alphaModFix/>
          </a:blip>
          <a:stretch>
            <a:fillRect/>
          </a:stretch>
        </p:blipFill>
        <p:spPr>
          <a:xfrm>
            <a:off x="4721198" y="1076275"/>
            <a:ext cx="4299953" cy="3550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Laser Control Diagram</a:t>
            </a:r>
            <a:endParaRPr/>
          </a:p>
        </p:txBody>
      </p:sp>
      <p:sp>
        <p:nvSpPr>
          <p:cNvPr id="151" name="Google Shape;151;p25"/>
          <p:cNvSpPr txBox="1"/>
          <p:nvPr>
            <p:ph idx="1" type="body"/>
          </p:nvPr>
        </p:nvSpPr>
        <p:spPr>
          <a:xfrm>
            <a:off x="311700" y="1152475"/>
            <a:ext cx="43980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50 MHz switching</a:t>
            </a:r>
            <a:endParaRPr sz="1600"/>
          </a:p>
          <a:p>
            <a:pPr indent="-330200" lvl="0" marL="457200" rtl="0" algn="l">
              <a:spcBef>
                <a:spcPts val="0"/>
              </a:spcBef>
              <a:spcAft>
                <a:spcPts val="0"/>
              </a:spcAft>
              <a:buSzPts val="1600"/>
              <a:buChar char="●"/>
            </a:pPr>
            <a:r>
              <a:rPr lang="en" sz="1600"/>
              <a:t>400mA</a:t>
            </a:r>
            <a:endParaRPr sz="1600"/>
          </a:p>
          <a:p>
            <a:pPr indent="-330200" lvl="0" marL="457200" rtl="0" algn="l">
              <a:spcBef>
                <a:spcPts val="0"/>
              </a:spcBef>
              <a:spcAft>
                <a:spcPts val="0"/>
              </a:spcAft>
              <a:buSzPts val="1600"/>
              <a:buChar char="●"/>
            </a:pPr>
            <a:r>
              <a:rPr lang="en" sz="1600"/>
              <a:t>10V</a:t>
            </a:r>
            <a:endParaRPr sz="1600"/>
          </a:p>
          <a:p>
            <a:pPr indent="0" lvl="0" marL="0" rtl="0" algn="l">
              <a:spcBef>
                <a:spcPts val="1200"/>
              </a:spcBef>
              <a:spcAft>
                <a:spcPts val="1200"/>
              </a:spcAft>
              <a:buNone/>
            </a:pPr>
            <a:r>
              <a:t/>
            </a:r>
            <a:endParaRPr/>
          </a:p>
        </p:txBody>
      </p:sp>
      <p:sp>
        <p:nvSpPr>
          <p:cNvPr id="152" name="Google Shape;152;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3" name="Google Shape;153;p25"/>
          <p:cNvPicPr preferRelativeResize="0"/>
          <p:nvPr/>
        </p:nvPicPr>
        <p:blipFill>
          <a:blip r:embed="rId3">
            <a:alphaModFix/>
          </a:blip>
          <a:stretch>
            <a:fillRect/>
          </a:stretch>
        </p:blipFill>
        <p:spPr>
          <a:xfrm>
            <a:off x="867825" y="2609703"/>
            <a:ext cx="4000501" cy="1680943"/>
          </a:xfrm>
          <a:prstGeom prst="rect">
            <a:avLst/>
          </a:prstGeom>
          <a:noFill/>
          <a:ln>
            <a:noFill/>
          </a:ln>
        </p:spPr>
      </p:pic>
      <p:pic>
        <p:nvPicPr>
          <p:cNvPr id="154" name="Google Shape;154;p25"/>
          <p:cNvPicPr preferRelativeResize="0"/>
          <p:nvPr/>
        </p:nvPicPr>
        <p:blipFill>
          <a:blip r:embed="rId4">
            <a:alphaModFix/>
          </a:blip>
          <a:stretch>
            <a:fillRect/>
          </a:stretch>
        </p:blipFill>
        <p:spPr>
          <a:xfrm>
            <a:off x="5216472" y="2402425"/>
            <a:ext cx="3452404" cy="2095501"/>
          </a:xfrm>
          <a:prstGeom prst="rect">
            <a:avLst/>
          </a:prstGeom>
          <a:noFill/>
          <a:ln>
            <a:noFill/>
          </a:ln>
        </p:spPr>
      </p:pic>
      <p:sp>
        <p:nvSpPr>
          <p:cNvPr id="155" name="Google Shape;155;p25"/>
          <p:cNvSpPr txBox="1"/>
          <p:nvPr/>
        </p:nvSpPr>
        <p:spPr>
          <a:xfrm>
            <a:off x="5143500" y="1017725"/>
            <a:ext cx="3688800" cy="14037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2"/>
              </a:buClr>
              <a:buSzPts val="1600"/>
              <a:buChar char="●"/>
            </a:pPr>
            <a:r>
              <a:rPr lang="en" sz="1600">
                <a:solidFill>
                  <a:schemeClr val="dk2"/>
                </a:solidFill>
              </a:rPr>
              <a:t>Vout = (1+500/200) = 3.5V</a:t>
            </a:r>
            <a:endParaRPr sz="1600">
              <a:solidFill>
                <a:schemeClr val="dk2"/>
              </a:solidFill>
            </a:endParaRPr>
          </a:p>
          <a:p>
            <a:pPr indent="-330200" lvl="0" marL="457200" rtl="0" algn="l">
              <a:lnSpc>
                <a:spcPct val="115000"/>
              </a:lnSpc>
              <a:spcBef>
                <a:spcPts val="0"/>
              </a:spcBef>
              <a:spcAft>
                <a:spcPts val="0"/>
              </a:spcAft>
              <a:buClr>
                <a:schemeClr val="dk2"/>
              </a:buClr>
              <a:buSzPts val="1600"/>
              <a:buChar char="●"/>
            </a:pPr>
            <a:r>
              <a:rPr lang="en" sz="1600">
                <a:solidFill>
                  <a:schemeClr val="dk2"/>
                </a:solidFill>
              </a:rPr>
              <a:t>Vout = (1+100/200) = 1.5V</a:t>
            </a:r>
            <a:endParaRPr sz="1600">
              <a:solidFill>
                <a:schemeClr val="dk2"/>
              </a:solidFill>
            </a:endParaRPr>
          </a:p>
          <a:p>
            <a:pPr indent="-330200" lvl="0" marL="457200" rtl="0" algn="l">
              <a:lnSpc>
                <a:spcPct val="115000"/>
              </a:lnSpc>
              <a:spcBef>
                <a:spcPts val="0"/>
              </a:spcBef>
              <a:spcAft>
                <a:spcPts val="0"/>
              </a:spcAft>
              <a:buClr>
                <a:schemeClr val="dk2"/>
              </a:buClr>
              <a:buSzPts val="1600"/>
              <a:buChar char="●"/>
            </a:pPr>
            <a:r>
              <a:rPr lang="en" sz="1600">
                <a:solidFill>
                  <a:schemeClr val="dk2"/>
                </a:solidFill>
              </a:rPr>
              <a:t>1.5A</a:t>
            </a:r>
            <a:endParaRPr sz="1600">
              <a:solidFill>
                <a:schemeClr val="dk2"/>
              </a:solidFill>
            </a:endParaRPr>
          </a:p>
          <a:p>
            <a:pPr indent="0" lvl="0" marL="0" rtl="0" algn="l">
              <a:spcBef>
                <a:spcPts val="12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Software</a:t>
            </a:r>
            <a:endParaRPr/>
          </a:p>
        </p:txBody>
      </p:sp>
      <p:sp>
        <p:nvSpPr>
          <p:cNvPr id="161" name="Google Shape;161;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311700" y="521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High Level Functions</a:t>
            </a:r>
            <a:endParaRPr/>
          </a:p>
        </p:txBody>
      </p:sp>
      <p:sp>
        <p:nvSpPr>
          <p:cNvPr id="167" name="Google Shape;167;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68" name="Google Shape;168;p27"/>
          <p:cNvPicPr preferRelativeResize="0"/>
          <p:nvPr/>
        </p:nvPicPr>
        <p:blipFill>
          <a:blip r:embed="rId3">
            <a:alphaModFix/>
          </a:blip>
          <a:stretch>
            <a:fillRect/>
          </a:stretch>
        </p:blipFill>
        <p:spPr>
          <a:xfrm>
            <a:off x="0" y="1728337"/>
            <a:ext cx="9144000" cy="16868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174" name="Google Shape;174;p28"/>
          <p:cNvSpPr txBox="1"/>
          <p:nvPr>
            <p:ph idx="1" type="body"/>
          </p:nvPr>
        </p:nvSpPr>
        <p:spPr>
          <a:xfrm>
            <a:off x="311700" y="1152475"/>
            <a:ext cx="2725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Goal: Interface with the various Hardware elements through a collection of easily expandable modules/classes.</a:t>
            </a:r>
            <a:endParaRPr sz="1600"/>
          </a:p>
        </p:txBody>
      </p:sp>
      <p:sp>
        <p:nvSpPr>
          <p:cNvPr id="175" name="Google Shape;175;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76" name="Google Shape;176;p28"/>
          <p:cNvPicPr preferRelativeResize="0"/>
          <p:nvPr/>
        </p:nvPicPr>
        <p:blipFill>
          <a:blip r:embed="rId3">
            <a:alphaModFix/>
          </a:blip>
          <a:stretch>
            <a:fillRect/>
          </a:stretch>
        </p:blipFill>
        <p:spPr>
          <a:xfrm>
            <a:off x="2920549" y="804125"/>
            <a:ext cx="5911749" cy="3600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Input Interfaces</a:t>
            </a:r>
            <a:endParaRPr/>
          </a:p>
        </p:txBody>
      </p:sp>
      <p:sp>
        <p:nvSpPr>
          <p:cNvPr id="182" name="Google Shape;182;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Interfaces that accept input from hardware</a:t>
            </a:r>
            <a:endParaRPr sz="1600"/>
          </a:p>
          <a:p>
            <a:pPr indent="-330200" lvl="1" marL="914400" rtl="0" algn="l">
              <a:spcBef>
                <a:spcPts val="0"/>
              </a:spcBef>
              <a:spcAft>
                <a:spcPts val="0"/>
              </a:spcAft>
              <a:buSzPts val="1600"/>
              <a:buChar char="○"/>
            </a:pPr>
            <a:r>
              <a:rPr lang="en" sz="1600"/>
              <a:t>Controller.h</a:t>
            </a:r>
            <a:endParaRPr sz="1600"/>
          </a:p>
          <a:p>
            <a:pPr indent="-330200" lvl="2" marL="1371600" rtl="0" algn="l">
              <a:spcBef>
                <a:spcPts val="0"/>
              </a:spcBef>
              <a:spcAft>
                <a:spcPts val="0"/>
              </a:spcAft>
              <a:buSzPts val="1600"/>
              <a:buChar char="■"/>
            </a:pPr>
            <a:r>
              <a:rPr lang="en" sz="1600"/>
              <a:t>A class that accepts user input from the controller, and sends those inputs across bluetooth using two HC-05 Bluetooth modules in (master/slave) configuration. This class is loaded onto the ESP32.</a:t>
            </a:r>
            <a:endParaRPr sz="1600"/>
          </a:p>
          <a:p>
            <a:pPr indent="-330200" lvl="1" marL="914400" rtl="0" algn="l">
              <a:spcBef>
                <a:spcPts val="0"/>
              </a:spcBef>
              <a:spcAft>
                <a:spcPts val="0"/>
              </a:spcAft>
              <a:buSzPts val="1600"/>
              <a:buChar char="○"/>
            </a:pPr>
            <a:r>
              <a:rPr lang="en" sz="1600"/>
              <a:t>Touch.h</a:t>
            </a:r>
            <a:endParaRPr sz="1600"/>
          </a:p>
          <a:p>
            <a:pPr indent="-330200" lvl="2" marL="1371600" rtl="0" algn="l">
              <a:spcBef>
                <a:spcPts val="0"/>
              </a:spcBef>
              <a:spcAft>
                <a:spcPts val="0"/>
              </a:spcAft>
              <a:buSzPts val="1600"/>
              <a:buChar char="■"/>
            </a:pPr>
            <a:r>
              <a:rPr lang="en" sz="1600"/>
              <a:t>A class that accepts user input from the lcd touch screen, find the x,y </a:t>
            </a:r>
            <a:r>
              <a:rPr lang="en" sz="1600"/>
              <a:t>coords</a:t>
            </a:r>
            <a:r>
              <a:rPr lang="en" sz="1600"/>
              <a:t> of the press and sends it to the LCD.h class for </a:t>
            </a:r>
            <a:r>
              <a:rPr lang="en" sz="1600"/>
              <a:t>processing</a:t>
            </a:r>
            <a:endParaRPr sz="1600"/>
          </a:p>
          <a:p>
            <a:pPr indent="-330200" lvl="1" marL="914400" rtl="0" algn="l">
              <a:spcBef>
                <a:spcPts val="0"/>
              </a:spcBef>
              <a:spcAft>
                <a:spcPts val="0"/>
              </a:spcAft>
              <a:buSzPts val="1600"/>
              <a:buChar char="○"/>
            </a:pPr>
            <a:r>
              <a:rPr lang="en" sz="1600"/>
              <a:t>Playerinput.h</a:t>
            </a:r>
            <a:endParaRPr sz="1600"/>
          </a:p>
          <a:p>
            <a:pPr indent="-330200" lvl="2" marL="1371600" rtl="0" algn="l">
              <a:spcBef>
                <a:spcPts val="0"/>
              </a:spcBef>
              <a:spcAft>
                <a:spcPts val="0"/>
              </a:spcAft>
              <a:buSzPts val="1600"/>
              <a:buChar char="■"/>
            </a:pPr>
            <a:r>
              <a:rPr lang="en" sz="1600"/>
              <a:t>A class that accepts bluetooth signals from the controllers, and pulls the relevant user input.</a:t>
            </a:r>
            <a:endParaRPr sz="1600"/>
          </a:p>
        </p:txBody>
      </p:sp>
      <p:sp>
        <p:nvSpPr>
          <p:cNvPr id="183" name="Google Shape;183;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Output Interfaces</a:t>
            </a:r>
            <a:endParaRPr/>
          </a:p>
        </p:txBody>
      </p:sp>
      <p:sp>
        <p:nvSpPr>
          <p:cNvPr id="189" name="Google Shape;189;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Interfaces that control the hardware of the system.</a:t>
            </a:r>
            <a:endParaRPr sz="1600"/>
          </a:p>
          <a:p>
            <a:pPr indent="-330200" lvl="1" marL="914400" rtl="0" algn="l">
              <a:spcBef>
                <a:spcPts val="0"/>
              </a:spcBef>
              <a:spcAft>
                <a:spcPts val="0"/>
              </a:spcAft>
              <a:buSzPts val="1600"/>
              <a:buChar char="○"/>
            </a:pPr>
            <a:r>
              <a:rPr lang="en" sz="1600"/>
              <a:t>MCP4922.h</a:t>
            </a:r>
            <a:endParaRPr sz="1600"/>
          </a:p>
          <a:p>
            <a:pPr indent="-330200" lvl="2" marL="1371600" rtl="0" algn="l">
              <a:spcBef>
                <a:spcPts val="0"/>
              </a:spcBef>
              <a:spcAft>
                <a:spcPts val="0"/>
              </a:spcAft>
              <a:buSzPts val="1600"/>
              <a:buChar char="■"/>
            </a:pPr>
            <a:r>
              <a:rPr lang="en" sz="1600"/>
              <a:t>Interfaces with the MCP4922 DAC, Sends data packets to the dac with the requested voltage signal. Signal must be activated using the LDAC signal</a:t>
            </a:r>
            <a:endParaRPr sz="1600"/>
          </a:p>
          <a:p>
            <a:pPr indent="-330200" lvl="1" marL="914400" rtl="0" algn="l">
              <a:spcBef>
                <a:spcPts val="0"/>
              </a:spcBef>
              <a:spcAft>
                <a:spcPts val="0"/>
              </a:spcAft>
              <a:buSzPts val="1600"/>
              <a:buChar char="○"/>
            </a:pPr>
            <a:r>
              <a:rPr lang="en" sz="1600"/>
              <a:t>LED.h</a:t>
            </a:r>
            <a:endParaRPr sz="1600"/>
          </a:p>
          <a:p>
            <a:pPr indent="-330200" lvl="2" marL="1371600" rtl="0" algn="l">
              <a:spcBef>
                <a:spcPts val="0"/>
              </a:spcBef>
              <a:spcAft>
                <a:spcPts val="0"/>
              </a:spcAft>
              <a:buSzPts val="1600"/>
              <a:buChar char="■"/>
            </a:pPr>
            <a:r>
              <a:rPr lang="en" sz="1600"/>
              <a:t>Interfaces with the LEDs, Sends on/off signals to each of the LEDs based on the requested color of the </a:t>
            </a:r>
            <a:r>
              <a:rPr lang="en" sz="1600"/>
              <a:t>laser pointer</a:t>
            </a:r>
            <a:endParaRPr sz="1600"/>
          </a:p>
          <a:p>
            <a:pPr indent="-330200" lvl="1" marL="914400" rtl="0" algn="l">
              <a:spcBef>
                <a:spcPts val="0"/>
              </a:spcBef>
              <a:spcAft>
                <a:spcPts val="0"/>
              </a:spcAft>
              <a:buSzPts val="1600"/>
              <a:buChar char="○"/>
            </a:pPr>
            <a:r>
              <a:rPr lang="en" sz="1600"/>
              <a:t>LCD.h</a:t>
            </a:r>
            <a:endParaRPr sz="1600"/>
          </a:p>
          <a:p>
            <a:pPr indent="-330200" lvl="2" marL="1371600" rtl="0" algn="l">
              <a:spcBef>
                <a:spcPts val="0"/>
              </a:spcBef>
              <a:spcAft>
                <a:spcPts val="0"/>
              </a:spcAft>
              <a:buSzPts val="1600"/>
              <a:buChar char="■"/>
            </a:pPr>
            <a:r>
              <a:rPr lang="en" sz="1600"/>
              <a:t>Interfaces with the LCD screen. Checks inputs from the touch.h class and cross </a:t>
            </a:r>
            <a:r>
              <a:rPr lang="en" sz="1600"/>
              <a:t>references</a:t>
            </a:r>
            <a:r>
              <a:rPr lang="en" sz="1600"/>
              <a:t> with active UI elements in the screen.h class.</a:t>
            </a:r>
            <a:endParaRPr sz="1600"/>
          </a:p>
        </p:txBody>
      </p:sp>
      <p:sp>
        <p:nvSpPr>
          <p:cNvPr id="190" name="Google Shape;190;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Systems</a:t>
            </a:r>
            <a:endParaRPr/>
          </a:p>
        </p:txBody>
      </p:sp>
      <p:sp>
        <p:nvSpPr>
          <p:cNvPr id="196" name="Google Shape;196;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30200" lvl="0" marL="457200" rtl="0" algn="l">
              <a:spcBef>
                <a:spcPts val="0"/>
              </a:spcBef>
              <a:spcAft>
                <a:spcPts val="0"/>
              </a:spcAft>
              <a:buSzPts val="1600"/>
              <a:buChar char="●"/>
            </a:pPr>
            <a:r>
              <a:rPr lang="en" sz="1600"/>
              <a:t>Various systems that augment and change data</a:t>
            </a:r>
            <a:endParaRPr sz="1600"/>
          </a:p>
          <a:p>
            <a:pPr indent="-330200" lvl="1" marL="914400" rtl="0" algn="l">
              <a:spcBef>
                <a:spcPts val="0"/>
              </a:spcBef>
              <a:spcAft>
                <a:spcPts val="0"/>
              </a:spcAft>
              <a:buSzPts val="1600"/>
              <a:buChar char="○"/>
            </a:pPr>
            <a:r>
              <a:rPr lang="en" sz="1600"/>
              <a:t>Game.h</a:t>
            </a:r>
            <a:endParaRPr sz="1600"/>
          </a:p>
          <a:p>
            <a:pPr indent="-330200" lvl="2" marL="1371600" rtl="0" algn="l">
              <a:spcBef>
                <a:spcPts val="0"/>
              </a:spcBef>
              <a:spcAft>
                <a:spcPts val="0"/>
              </a:spcAft>
              <a:buSzPts val="1600"/>
              <a:buChar char="■"/>
            </a:pPr>
            <a:r>
              <a:rPr lang="en" sz="1600"/>
              <a:t>Parent class that handles the game logic, </a:t>
            </a:r>
            <a:r>
              <a:rPr lang="en" sz="1600"/>
              <a:t>including</a:t>
            </a:r>
            <a:r>
              <a:rPr lang="en" sz="1600"/>
              <a:t> an update() function, a draw() function, a list of active game objects, score, player input, ect</a:t>
            </a:r>
            <a:endParaRPr sz="1600"/>
          </a:p>
          <a:p>
            <a:pPr indent="-330200" lvl="1" marL="914400" rtl="0" algn="l">
              <a:spcBef>
                <a:spcPts val="0"/>
              </a:spcBef>
              <a:spcAft>
                <a:spcPts val="0"/>
              </a:spcAft>
              <a:buSzPts val="1600"/>
              <a:buChar char="○"/>
            </a:pPr>
            <a:r>
              <a:rPr lang="en" sz="1600"/>
              <a:t>Pointer.h</a:t>
            </a:r>
            <a:endParaRPr sz="1600"/>
          </a:p>
          <a:p>
            <a:pPr indent="-330200" lvl="2" marL="1371600" rtl="0" algn="l">
              <a:spcBef>
                <a:spcPts val="0"/>
              </a:spcBef>
              <a:spcAft>
                <a:spcPts val="0"/>
              </a:spcAft>
              <a:buSzPts val="1600"/>
              <a:buChar char="■"/>
            </a:pPr>
            <a:r>
              <a:rPr lang="en" sz="1600"/>
              <a:t>Wrapper class that handles all requests to move the galvos, also </a:t>
            </a:r>
            <a:r>
              <a:rPr lang="en" sz="1600"/>
              <a:t>allows</a:t>
            </a:r>
            <a:r>
              <a:rPr lang="en" sz="1600"/>
              <a:t> the printing of graphics</a:t>
            </a:r>
            <a:endParaRPr sz="1600"/>
          </a:p>
          <a:p>
            <a:pPr indent="-330200" lvl="1" marL="914400" rtl="0" algn="l">
              <a:spcBef>
                <a:spcPts val="0"/>
              </a:spcBef>
              <a:spcAft>
                <a:spcPts val="0"/>
              </a:spcAft>
              <a:buSzPts val="1600"/>
              <a:buChar char="○"/>
            </a:pPr>
            <a:r>
              <a:rPr lang="en" sz="1600"/>
              <a:t>Physics.h</a:t>
            </a:r>
            <a:endParaRPr sz="1600"/>
          </a:p>
          <a:p>
            <a:pPr indent="-330200" lvl="2" marL="1371600" rtl="0" algn="l">
              <a:spcBef>
                <a:spcPts val="0"/>
              </a:spcBef>
              <a:spcAft>
                <a:spcPts val="0"/>
              </a:spcAft>
              <a:buSzPts val="1600"/>
              <a:buChar char="■"/>
            </a:pPr>
            <a:r>
              <a:rPr lang="en" sz="1600"/>
              <a:t>Physics class provides velocity and </a:t>
            </a:r>
            <a:r>
              <a:rPr lang="en" sz="1600"/>
              <a:t>acceleration</a:t>
            </a:r>
            <a:r>
              <a:rPr lang="en" sz="1600"/>
              <a:t> for a game object</a:t>
            </a:r>
            <a:endParaRPr sz="1600"/>
          </a:p>
          <a:p>
            <a:pPr indent="-330200" lvl="1" marL="914400" rtl="0" algn="l">
              <a:spcBef>
                <a:spcPts val="0"/>
              </a:spcBef>
              <a:spcAft>
                <a:spcPts val="0"/>
              </a:spcAft>
              <a:buSzPts val="1600"/>
              <a:buChar char="○"/>
            </a:pPr>
            <a:r>
              <a:rPr lang="en" sz="1600"/>
              <a:t>Collision.h</a:t>
            </a:r>
            <a:endParaRPr sz="1600"/>
          </a:p>
          <a:p>
            <a:pPr indent="-330200" lvl="2" marL="1371600" rtl="0" algn="l">
              <a:spcBef>
                <a:spcPts val="0"/>
              </a:spcBef>
              <a:spcAft>
                <a:spcPts val="0"/>
              </a:spcAft>
              <a:buSzPts val="1600"/>
              <a:buChar char="■"/>
            </a:pPr>
            <a:r>
              <a:rPr lang="en" sz="1600"/>
              <a:t>Gives an gameobject a </a:t>
            </a:r>
            <a:r>
              <a:rPr lang="en" sz="1600"/>
              <a:t>collision</a:t>
            </a:r>
            <a:r>
              <a:rPr lang="en" sz="1600"/>
              <a:t> box that allows it to interact with other game objects.</a:t>
            </a:r>
            <a:endParaRPr sz="1600"/>
          </a:p>
          <a:p>
            <a:pPr indent="0" lvl="0" marL="0" rtl="0" algn="l">
              <a:spcBef>
                <a:spcPts val="1200"/>
              </a:spcBef>
              <a:spcAft>
                <a:spcPts val="1200"/>
              </a:spcAft>
              <a:buNone/>
            </a:pPr>
            <a:r>
              <a:t/>
            </a:r>
            <a:endParaRPr/>
          </a:p>
        </p:txBody>
      </p:sp>
      <p:sp>
        <p:nvSpPr>
          <p:cNvPr id="197" name="Google Shape;197;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Hardware</a:t>
            </a:r>
            <a:endParaRPr/>
          </a:p>
        </p:txBody>
      </p:sp>
      <p:sp>
        <p:nvSpPr>
          <p:cNvPr id="62" name="Google Shape;62;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Classes</a:t>
            </a:r>
            <a:endParaRPr/>
          </a:p>
        </p:txBody>
      </p:sp>
      <p:sp>
        <p:nvSpPr>
          <p:cNvPr id="203" name="Google Shape;203;p32"/>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Settings.h</a:t>
            </a:r>
            <a:endParaRPr sz="1300"/>
          </a:p>
          <a:p>
            <a:pPr indent="-311150" lvl="1" marL="914400" rtl="0" algn="l">
              <a:spcBef>
                <a:spcPts val="0"/>
              </a:spcBef>
              <a:spcAft>
                <a:spcPts val="0"/>
              </a:spcAft>
              <a:buSzPts val="1300"/>
              <a:buChar char="○"/>
            </a:pPr>
            <a:r>
              <a:rPr lang="en" sz="1300"/>
              <a:t>Stores information regarding the current settings of the system</a:t>
            </a:r>
            <a:endParaRPr sz="1300"/>
          </a:p>
          <a:p>
            <a:pPr indent="-311150" lvl="0" marL="457200" rtl="0" algn="l">
              <a:spcBef>
                <a:spcPts val="0"/>
              </a:spcBef>
              <a:spcAft>
                <a:spcPts val="0"/>
              </a:spcAft>
              <a:buSzPts val="1300"/>
              <a:buChar char="●"/>
            </a:pPr>
            <a:r>
              <a:rPr lang="en" sz="1300"/>
              <a:t>GameObject.h</a:t>
            </a:r>
            <a:endParaRPr sz="1300"/>
          </a:p>
          <a:p>
            <a:pPr indent="-311150" lvl="1" marL="914400" rtl="0" algn="l">
              <a:spcBef>
                <a:spcPts val="0"/>
              </a:spcBef>
              <a:spcAft>
                <a:spcPts val="0"/>
              </a:spcAft>
              <a:buSzPts val="1300"/>
              <a:buChar char="○"/>
            </a:pPr>
            <a:r>
              <a:rPr lang="en" sz="1300"/>
              <a:t>Represents an object in the game world. Has an </a:t>
            </a:r>
            <a:r>
              <a:rPr lang="en" sz="1300"/>
              <a:t>associated</a:t>
            </a:r>
            <a:r>
              <a:rPr lang="en" sz="1300"/>
              <a:t> graphic, transform, physics, and </a:t>
            </a:r>
            <a:r>
              <a:rPr lang="en" sz="1300"/>
              <a:t>collision box</a:t>
            </a:r>
            <a:endParaRPr sz="1300"/>
          </a:p>
          <a:p>
            <a:pPr indent="-311150" lvl="0" marL="457200" rtl="0" algn="l">
              <a:spcBef>
                <a:spcPts val="0"/>
              </a:spcBef>
              <a:spcAft>
                <a:spcPts val="0"/>
              </a:spcAft>
              <a:buSzPts val="1300"/>
              <a:buChar char="●"/>
            </a:pPr>
            <a:r>
              <a:rPr lang="en" sz="1300"/>
              <a:t>Graphic.h</a:t>
            </a:r>
            <a:endParaRPr sz="1300"/>
          </a:p>
          <a:p>
            <a:pPr indent="-311150" lvl="1" marL="914400" rtl="0" algn="l">
              <a:spcBef>
                <a:spcPts val="0"/>
              </a:spcBef>
              <a:spcAft>
                <a:spcPts val="0"/>
              </a:spcAft>
              <a:buSzPts val="1300"/>
              <a:buChar char="○"/>
            </a:pPr>
            <a:r>
              <a:rPr lang="en" sz="1300"/>
              <a:t>Parent class containing graphic information for various objects to be printed</a:t>
            </a:r>
            <a:endParaRPr sz="1300"/>
          </a:p>
          <a:p>
            <a:pPr indent="-311150" lvl="1" marL="914400" rtl="0" algn="l">
              <a:spcBef>
                <a:spcPts val="0"/>
              </a:spcBef>
              <a:spcAft>
                <a:spcPts val="0"/>
              </a:spcAft>
              <a:buSzPts val="1300"/>
              <a:buChar char="○"/>
            </a:pPr>
            <a:r>
              <a:rPr lang="en" sz="1300"/>
              <a:t>Shape.h</a:t>
            </a:r>
            <a:endParaRPr sz="1300"/>
          </a:p>
          <a:p>
            <a:pPr indent="-311150" lvl="2" marL="1371600" rtl="0" algn="l">
              <a:spcBef>
                <a:spcPts val="0"/>
              </a:spcBef>
              <a:spcAft>
                <a:spcPts val="0"/>
              </a:spcAft>
              <a:buSzPts val="1300"/>
              <a:buChar char="■"/>
            </a:pPr>
            <a:r>
              <a:rPr lang="en" sz="1300"/>
              <a:t>Graphic child containing a library of basics shapes to print, like </a:t>
            </a:r>
            <a:r>
              <a:rPr lang="en" sz="1300"/>
              <a:t>squares</a:t>
            </a:r>
            <a:r>
              <a:rPr lang="en" sz="1300"/>
              <a:t>, circles, triangles.</a:t>
            </a:r>
            <a:endParaRPr sz="1300"/>
          </a:p>
          <a:p>
            <a:pPr indent="-311150" lvl="1" marL="914400" rtl="0" algn="l">
              <a:spcBef>
                <a:spcPts val="0"/>
              </a:spcBef>
              <a:spcAft>
                <a:spcPts val="0"/>
              </a:spcAft>
              <a:buSzPts val="1300"/>
              <a:buChar char="○"/>
            </a:pPr>
            <a:r>
              <a:rPr lang="en" sz="1300"/>
              <a:t>ILDA.h</a:t>
            </a:r>
            <a:endParaRPr sz="1300"/>
          </a:p>
          <a:p>
            <a:pPr indent="-311150" lvl="2" marL="1371600" rtl="0" algn="l">
              <a:spcBef>
                <a:spcPts val="0"/>
              </a:spcBef>
              <a:spcAft>
                <a:spcPts val="0"/>
              </a:spcAft>
              <a:buSzPts val="1300"/>
              <a:buChar char="■"/>
            </a:pPr>
            <a:r>
              <a:rPr lang="en" sz="1300"/>
              <a:t>Graphic child containing vertices of an </a:t>
            </a:r>
            <a:r>
              <a:rPr lang="en" sz="1300"/>
              <a:t>associated</a:t>
            </a:r>
            <a:r>
              <a:rPr lang="en" sz="1300"/>
              <a:t> ILDA file.</a:t>
            </a:r>
            <a:endParaRPr sz="1300"/>
          </a:p>
          <a:p>
            <a:pPr indent="-311150" lvl="1" marL="914400" rtl="0" algn="l">
              <a:spcBef>
                <a:spcPts val="0"/>
              </a:spcBef>
              <a:spcAft>
                <a:spcPts val="0"/>
              </a:spcAft>
              <a:buSzPts val="1300"/>
              <a:buChar char="○"/>
            </a:pPr>
            <a:r>
              <a:rPr lang="en" sz="1300"/>
              <a:t>Char.h</a:t>
            </a:r>
            <a:endParaRPr sz="1300"/>
          </a:p>
          <a:p>
            <a:pPr indent="-311150" lvl="2" marL="1371600" rtl="0" algn="l">
              <a:spcBef>
                <a:spcPts val="0"/>
              </a:spcBef>
              <a:spcAft>
                <a:spcPts val="0"/>
              </a:spcAft>
              <a:buSzPts val="1300"/>
              <a:buChar char="■"/>
            </a:pPr>
            <a:r>
              <a:rPr lang="en" sz="1300"/>
              <a:t>Graphic child containing a library of basic characters [A-Z 0-9]</a:t>
            </a:r>
            <a:endParaRPr sz="1300"/>
          </a:p>
          <a:p>
            <a:pPr indent="-311150" lvl="0" marL="457200" rtl="0" algn="l">
              <a:spcBef>
                <a:spcPts val="0"/>
              </a:spcBef>
              <a:spcAft>
                <a:spcPts val="0"/>
              </a:spcAft>
              <a:buSzPts val="1300"/>
              <a:buChar char="●"/>
            </a:pPr>
            <a:r>
              <a:rPr lang="en" sz="1300"/>
              <a:t>Sentence.h</a:t>
            </a:r>
            <a:endParaRPr sz="1300"/>
          </a:p>
          <a:p>
            <a:pPr indent="-311150" lvl="1" marL="914400" rtl="0" algn="l">
              <a:spcBef>
                <a:spcPts val="0"/>
              </a:spcBef>
              <a:spcAft>
                <a:spcPts val="0"/>
              </a:spcAft>
              <a:buSzPts val="1300"/>
              <a:buChar char="○"/>
            </a:pPr>
            <a:r>
              <a:rPr lang="en" sz="1300"/>
              <a:t>Stores a collection of Char.h for printing. In order, allowing text to be displayed</a:t>
            </a:r>
            <a:endParaRPr sz="1300"/>
          </a:p>
        </p:txBody>
      </p:sp>
      <p:sp>
        <p:nvSpPr>
          <p:cNvPr id="204" name="Google Shape;204;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Classes Cont</a:t>
            </a:r>
            <a:endParaRPr/>
          </a:p>
        </p:txBody>
      </p:sp>
      <p:sp>
        <p:nvSpPr>
          <p:cNvPr id="210" name="Google Shape;210;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Vec2.h</a:t>
            </a:r>
            <a:endParaRPr sz="1600"/>
          </a:p>
          <a:p>
            <a:pPr indent="-330200" lvl="1" marL="914400" rtl="0" algn="l">
              <a:spcBef>
                <a:spcPts val="0"/>
              </a:spcBef>
              <a:spcAft>
                <a:spcPts val="0"/>
              </a:spcAft>
              <a:buSzPts val="1600"/>
              <a:buChar char="○"/>
            </a:pPr>
            <a:r>
              <a:rPr lang="en" sz="1600"/>
              <a:t>A vector holding two values, usually used to hold positional data</a:t>
            </a:r>
            <a:endParaRPr sz="1600"/>
          </a:p>
          <a:p>
            <a:pPr indent="-330200" lvl="0" marL="457200" rtl="0" algn="l">
              <a:spcBef>
                <a:spcPts val="0"/>
              </a:spcBef>
              <a:spcAft>
                <a:spcPts val="0"/>
              </a:spcAft>
              <a:buSzPts val="1600"/>
              <a:buChar char="●"/>
            </a:pPr>
            <a:r>
              <a:rPr lang="en" sz="1600"/>
              <a:t>Transform.h	</a:t>
            </a:r>
            <a:endParaRPr sz="1600"/>
          </a:p>
          <a:p>
            <a:pPr indent="-330200" lvl="1" marL="914400" rtl="0" algn="l">
              <a:spcBef>
                <a:spcPts val="0"/>
              </a:spcBef>
              <a:spcAft>
                <a:spcPts val="0"/>
              </a:spcAft>
              <a:buSzPts val="1600"/>
              <a:buChar char="○"/>
            </a:pPr>
            <a:r>
              <a:rPr lang="en" sz="1600"/>
              <a:t>Data class that represents an object's location on a 2D plane, including position, rotation, and scale</a:t>
            </a:r>
            <a:endParaRPr sz="1600"/>
          </a:p>
        </p:txBody>
      </p:sp>
      <p:sp>
        <p:nvSpPr>
          <p:cNvPr id="211" name="Google Shape;211;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Pointer</a:t>
            </a:r>
            <a:endParaRPr/>
          </a:p>
        </p:txBody>
      </p:sp>
      <p:sp>
        <p:nvSpPr>
          <p:cNvPr id="217" name="Google Shape;217;p34"/>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PointTo(Vec2 pos)</a:t>
            </a:r>
            <a:endParaRPr sz="1600"/>
          </a:p>
          <a:p>
            <a:pPr indent="-330200" lvl="1" marL="914400" rtl="0" algn="l">
              <a:spcBef>
                <a:spcPts val="0"/>
              </a:spcBef>
              <a:spcAft>
                <a:spcPts val="0"/>
              </a:spcAft>
              <a:buSzPts val="1600"/>
              <a:buChar char="○"/>
            </a:pPr>
            <a:r>
              <a:rPr lang="en" sz="1600"/>
              <a:t>Points the laser to a position on the screen depending on the pos variable {0-4095,0-4095}</a:t>
            </a:r>
            <a:endParaRPr sz="1600"/>
          </a:p>
          <a:p>
            <a:pPr indent="-330200" lvl="0" marL="457200" rtl="0" algn="l">
              <a:spcBef>
                <a:spcPts val="0"/>
              </a:spcBef>
              <a:spcAft>
                <a:spcPts val="0"/>
              </a:spcAft>
              <a:buSzPts val="1600"/>
              <a:buChar char="●"/>
            </a:pPr>
            <a:r>
              <a:rPr lang="en" sz="1600"/>
              <a:t>draw(Gameobject obj)</a:t>
            </a:r>
            <a:endParaRPr sz="1600"/>
          </a:p>
          <a:p>
            <a:pPr indent="-330200" lvl="1" marL="914400" rtl="0" algn="l">
              <a:spcBef>
                <a:spcPts val="0"/>
              </a:spcBef>
              <a:spcAft>
                <a:spcPts val="0"/>
              </a:spcAft>
              <a:buSzPts val="1600"/>
              <a:buChar char="○"/>
            </a:pPr>
            <a:r>
              <a:rPr lang="en" sz="1600"/>
              <a:t>Draws obj.graphic at location obj.transform.pos</a:t>
            </a:r>
            <a:endParaRPr sz="1600"/>
          </a:p>
          <a:p>
            <a:pPr indent="-330200" lvl="0" marL="457200" rtl="0" algn="l">
              <a:spcBef>
                <a:spcPts val="0"/>
              </a:spcBef>
              <a:spcAft>
                <a:spcPts val="0"/>
              </a:spcAft>
              <a:buSzPts val="1600"/>
              <a:buChar char="●"/>
            </a:pPr>
            <a:r>
              <a:rPr lang="en" sz="1600"/>
              <a:t>print</a:t>
            </a:r>
            <a:r>
              <a:rPr lang="en" sz="1600"/>
              <a:t>(Sentence sen)</a:t>
            </a:r>
            <a:endParaRPr sz="1600"/>
          </a:p>
          <a:p>
            <a:pPr indent="-330200" lvl="1" marL="914400" rtl="0" algn="l">
              <a:spcBef>
                <a:spcPts val="0"/>
              </a:spcBef>
              <a:spcAft>
                <a:spcPts val="0"/>
              </a:spcAft>
              <a:buSzPts val="1600"/>
              <a:buChar char="○"/>
            </a:pPr>
            <a:r>
              <a:rPr lang="en" sz="1600"/>
              <a:t>Draws sen.word at location sen.transform.pos</a:t>
            </a:r>
            <a:endParaRPr sz="1600"/>
          </a:p>
          <a:p>
            <a:pPr indent="-330200" lvl="1" marL="914400" rtl="0" algn="l">
              <a:spcBef>
                <a:spcPts val="0"/>
              </a:spcBef>
              <a:spcAft>
                <a:spcPts val="0"/>
              </a:spcAft>
              <a:buSzPts val="1600"/>
              <a:buChar char="○"/>
            </a:pPr>
            <a:r>
              <a:rPr lang="en" sz="1600"/>
              <a:t>If letter in sentence goes over the bounds of the screen, it loops back around to the next line</a:t>
            </a:r>
            <a:endParaRPr sz="1600"/>
          </a:p>
        </p:txBody>
      </p:sp>
      <p:sp>
        <p:nvSpPr>
          <p:cNvPr id="218" name="Google Shape;218;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cxnSp>
        <p:nvCxnSpPr>
          <p:cNvPr id="219" name="Google Shape;219;p34"/>
          <p:cNvCxnSpPr/>
          <p:nvPr/>
        </p:nvCxnSpPr>
        <p:spPr>
          <a:xfrm flipH="1" rot="10800000">
            <a:off x="5165825" y="915675"/>
            <a:ext cx="7500" cy="2873100"/>
          </a:xfrm>
          <a:prstGeom prst="straightConnector1">
            <a:avLst/>
          </a:prstGeom>
          <a:noFill/>
          <a:ln cap="flat" cmpd="sng" w="9525">
            <a:solidFill>
              <a:schemeClr val="dk2"/>
            </a:solidFill>
            <a:prstDash val="solid"/>
            <a:round/>
            <a:headEnd len="med" w="med" type="none"/>
            <a:tailEnd len="med" w="med" type="triangle"/>
          </a:ln>
        </p:spPr>
      </p:cxnSp>
      <p:cxnSp>
        <p:nvCxnSpPr>
          <p:cNvPr id="220" name="Google Shape;220;p34"/>
          <p:cNvCxnSpPr/>
          <p:nvPr/>
        </p:nvCxnSpPr>
        <p:spPr>
          <a:xfrm>
            <a:off x="5173275" y="3773875"/>
            <a:ext cx="3074100" cy="0"/>
          </a:xfrm>
          <a:prstGeom prst="straightConnector1">
            <a:avLst/>
          </a:prstGeom>
          <a:noFill/>
          <a:ln cap="flat" cmpd="sng" w="9525">
            <a:solidFill>
              <a:schemeClr val="dk2"/>
            </a:solidFill>
            <a:prstDash val="solid"/>
            <a:round/>
            <a:headEnd len="med" w="med" type="none"/>
            <a:tailEnd len="med" w="med" type="triangle"/>
          </a:ln>
        </p:spPr>
      </p:cxnSp>
      <p:sp>
        <p:nvSpPr>
          <p:cNvPr id="221" name="Google Shape;221;p34"/>
          <p:cNvSpPr txBox="1"/>
          <p:nvPr/>
        </p:nvSpPr>
        <p:spPr>
          <a:xfrm>
            <a:off x="4964850" y="3848325"/>
            <a:ext cx="54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(0,0)</a:t>
            </a:r>
            <a:endParaRPr/>
          </a:p>
        </p:txBody>
      </p:sp>
      <p:sp>
        <p:nvSpPr>
          <p:cNvPr id="222" name="Google Shape;222;p34"/>
          <p:cNvSpPr txBox="1"/>
          <p:nvPr/>
        </p:nvSpPr>
        <p:spPr>
          <a:xfrm>
            <a:off x="4370850" y="617525"/>
            <a:ext cx="114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(0,4095)</a:t>
            </a:r>
            <a:endParaRPr>
              <a:solidFill>
                <a:schemeClr val="dk1"/>
              </a:solidFill>
            </a:endParaRPr>
          </a:p>
        </p:txBody>
      </p:sp>
      <p:sp>
        <p:nvSpPr>
          <p:cNvPr id="223" name="Google Shape;223;p34"/>
          <p:cNvSpPr txBox="1"/>
          <p:nvPr/>
        </p:nvSpPr>
        <p:spPr>
          <a:xfrm>
            <a:off x="7649550" y="3848325"/>
            <a:ext cx="114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(4095,0)</a:t>
            </a:r>
            <a:endParaRPr>
              <a:solidFill>
                <a:schemeClr val="dk1"/>
              </a:solidFill>
            </a:endParaRPr>
          </a:p>
        </p:txBody>
      </p:sp>
      <p:sp>
        <p:nvSpPr>
          <p:cNvPr id="224" name="Google Shape;224;p34"/>
          <p:cNvSpPr txBox="1"/>
          <p:nvPr/>
        </p:nvSpPr>
        <p:spPr>
          <a:xfrm>
            <a:off x="7649550" y="617525"/>
            <a:ext cx="114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(4095,4095)</a:t>
            </a: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MCP4922</a:t>
            </a:r>
            <a:endParaRPr/>
          </a:p>
        </p:txBody>
      </p:sp>
      <p:sp>
        <p:nvSpPr>
          <p:cNvPr id="230" name="Google Shape;230;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The MCP4922, is a DAC that handles sending 0-5v signal, which is then converted into our -5-5v </a:t>
            </a:r>
            <a:r>
              <a:rPr lang="en" sz="1600"/>
              <a:t>differential</a:t>
            </a:r>
            <a:r>
              <a:rPr lang="en" sz="1600"/>
              <a:t> signal</a:t>
            </a:r>
            <a:endParaRPr sz="1600"/>
          </a:p>
          <a:p>
            <a:pPr indent="-330200" lvl="0" marL="457200" rtl="0" algn="l">
              <a:spcBef>
                <a:spcPts val="0"/>
              </a:spcBef>
              <a:spcAft>
                <a:spcPts val="0"/>
              </a:spcAft>
              <a:buSzPts val="1600"/>
              <a:buChar char="●"/>
            </a:pPr>
            <a:r>
              <a:rPr lang="en" sz="1600"/>
              <a:t>In order to request our DAC to send out a specific signal, we must send it bytes via SPI bus</a:t>
            </a:r>
            <a:endParaRPr sz="1600"/>
          </a:p>
          <a:p>
            <a:pPr indent="-330200" lvl="0" marL="457200" rtl="0" algn="l">
              <a:spcBef>
                <a:spcPts val="0"/>
              </a:spcBef>
              <a:spcAft>
                <a:spcPts val="0"/>
              </a:spcAft>
              <a:buSzPts val="1600"/>
              <a:buChar char="●"/>
            </a:pPr>
            <a:r>
              <a:rPr lang="en" sz="1600"/>
              <a:t>We handle sending these bytes using the first SPI bus of the teensy through the MCP4922.h library.</a:t>
            </a:r>
            <a:endParaRPr sz="1600"/>
          </a:p>
          <a:p>
            <a:pPr indent="-330200" lvl="0" marL="457200" rtl="0" algn="l">
              <a:spcBef>
                <a:spcPts val="0"/>
              </a:spcBef>
              <a:spcAft>
                <a:spcPts val="0"/>
              </a:spcAft>
              <a:buSzPts val="1600"/>
              <a:buChar char="●"/>
            </a:pPr>
            <a:r>
              <a:rPr lang="en" sz="1600"/>
              <a:t>The only class that has access to sending data to the DAC, is our wrapper class Pointer.h</a:t>
            </a:r>
            <a:endParaRPr sz="1600"/>
          </a:p>
        </p:txBody>
      </p:sp>
      <p:sp>
        <p:nvSpPr>
          <p:cNvPr id="231" name="Google Shape;231;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MCP4922 Byte format</a:t>
            </a:r>
            <a:endParaRPr/>
          </a:p>
        </p:txBody>
      </p:sp>
      <p:sp>
        <p:nvSpPr>
          <p:cNvPr id="237" name="Google Shape;237;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A/B - DAC Channel Selection (X or Y Galvo)</a:t>
            </a:r>
            <a:endParaRPr sz="1600"/>
          </a:p>
          <a:p>
            <a:pPr indent="-330200" lvl="0" marL="457200" rtl="0" algn="l">
              <a:spcBef>
                <a:spcPts val="0"/>
              </a:spcBef>
              <a:spcAft>
                <a:spcPts val="0"/>
              </a:spcAft>
              <a:buSzPts val="1600"/>
              <a:buChar char="●"/>
            </a:pPr>
            <a:r>
              <a:rPr lang="en" sz="1600"/>
              <a:t>BUF - Is this input data buffered (On by default)</a:t>
            </a:r>
            <a:endParaRPr sz="1600"/>
          </a:p>
          <a:p>
            <a:pPr indent="-330200" lvl="0" marL="457200" rtl="0" algn="l">
              <a:spcBef>
                <a:spcPts val="0"/>
              </a:spcBef>
              <a:spcAft>
                <a:spcPts val="0"/>
              </a:spcAft>
              <a:buSzPts val="1600"/>
              <a:buChar char="●"/>
            </a:pPr>
            <a:r>
              <a:rPr lang="en" sz="1600"/>
              <a:t>GA - Gain of the output, (Low by default)</a:t>
            </a:r>
            <a:endParaRPr sz="1600"/>
          </a:p>
          <a:p>
            <a:pPr indent="-330200" lvl="0" marL="457200" rtl="0" algn="l">
              <a:spcBef>
                <a:spcPts val="0"/>
              </a:spcBef>
              <a:spcAft>
                <a:spcPts val="0"/>
              </a:spcAft>
              <a:buSzPts val="1600"/>
              <a:buChar char="●"/>
            </a:pPr>
            <a:r>
              <a:rPr lang="en" sz="1600"/>
              <a:t>SHDN - Shutdown the DAC (useless, disabled by default)</a:t>
            </a:r>
            <a:endParaRPr sz="1600"/>
          </a:p>
          <a:p>
            <a:pPr indent="-330200" lvl="0" marL="457200" rtl="0" algn="l">
              <a:spcBef>
                <a:spcPts val="0"/>
              </a:spcBef>
              <a:spcAft>
                <a:spcPts val="0"/>
              </a:spcAft>
              <a:buSzPts val="1600"/>
              <a:buChar char="●"/>
            </a:pPr>
            <a:r>
              <a:rPr lang="en" sz="1600"/>
              <a:t>D0-11 - u12 representing the output of the signal, 0-4095 -&gt; 0-5v</a:t>
            </a:r>
            <a:endParaRPr sz="1600"/>
          </a:p>
        </p:txBody>
      </p:sp>
      <p:sp>
        <p:nvSpPr>
          <p:cNvPr id="238" name="Google Shape;238;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39" name="Google Shape;239;p36"/>
          <p:cNvPicPr preferRelativeResize="0"/>
          <p:nvPr/>
        </p:nvPicPr>
        <p:blipFill>
          <a:blip r:embed="rId3">
            <a:alphaModFix/>
          </a:blip>
          <a:stretch>
            <a:fillRect/>
          </a:stretch>
        </p:blipFill>
        <p:spPr>
          <a:xfrm>
            <a:off x="558300" y="2944199"/>
            <a:ext cx="7543627" cy="1111075"/>
          </a:xfrm>
          <a:prstGeom prst="rect">
            <a:avLst/>
          </a:prstGeom>
          <a:noFill/>
          <a:ln>
            <a:noFill/>
          </a:ln>
        </p:spPr>
      </p:pic>
      <p:sp>
        <p:nvSpPr>
          <p:cNvPr id="240" name="Google Shape;240;p36"/>
          <p:cNvSpPr txBox="1"/>
          <p:nvPr/>
        </p:nvSpPr>
        <p:spPr>
          <a:xfrm>
            <a:off x="303095" y="4615000"/>
            <a:ext cx="5063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https://ww1.microchip.com/downloads/aemDocuments/documents/OTH/ProductDocuments/DataSheets/22250A.pdf</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Mesh (Encoding characters)</a:t>
            </a:r>
            <a:endParaRPr/>
          </a:p>
        </p:txBody>
      </p:sp>
      <p:sp>
        <p:nvSpPr>
          <p:cNvPr id="246" name="Google Shape;246;p37"/>
          <p:cNvSpPr txBox="1"/>
          <p:nvPr>
            <p:ph idx="1" type="body"/>
          </p:nvPr>
        </p:nvSpPr>
        <p:spPr>
          <a:xfrm>
            <a:off x="311700" y="1152475"/>
            <a:ext cx="48765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Mesh.h handles encoding usable characters to print</a:t>
            </a:r>
            <a:endParaRPr sz="1600"/>
          </a:p>
          <a:p>
            <a:pPr indent="-330200" lvl="0" marL="457200" rtl="0" algn="l">
              <a:spcBef>
                <a:spcPts val="0"/>
              </a:spcBef>
              <a:spcAft>
                <a:spcPts val="0"/>
              </a:spcAft>
              <a:buSzPts val="1600"/>
              <a:buChar char="●"/>
            </a:pPr>
            <a:r>
              <a:rPr lang="en" sz="1600"/>
              <a:t>C</a:t>
            </a:r>
            <a:r>
              <a:rPr lang="en" sz="1600"/>
              <a:t>urrently</a:t>
            </a:r>
            <a:r>
              <a:rPr lang="en" sz="1600"/>
              <a:t>, characters are hand encodes as a series of vertices with </a:t>
            </a:r>
            <a:r>
              <a:rPr lang="en" sz="1600"/>
              <a:t>associated</a:t>
            </a:r>
            <a:r>
              <a:rPr lang="en" sz="1600"/>
              <a:t> led actions</a:t>
            </a:r>
            <a:endParaRPr sz="1600"/>
          </a:p>
          <a:p>
            <a:pPr indent="-330200" lvl="1" marL="914400" rtl="0" algn="l">
              <a:spcBef>
                <a:spcPts val="0"/>
              </a:spcBef>
              <a:spcAft>
                <a:spcPts val="0"/>
              </a:spcAft>
              <a:buSzPts val="1600"/>
              <a:buChar char="○"/>
            </a:pPr>
            <a:r>
              <a:rPr lang="en" sz="1600"/>
              <a:t>For example, to write “R” we would store the array</a:t>
            </a:r>
            <a:endParaRPr sz="1600"/>
          </a:p>
          <a:p>
            <a:pPr indent="-330200" lvl="1" marL="914400" rtl="0" algn="l">
              <a:spcBef>
                <a:spcPts val="0"/>
              </a:spcBef>
              <a:spcAft>
                <a:spcPts val="0"/>
              </a:spcAft>
              <a:buSzPts val="1600"/>
              <a:buChar char="○"/>
            </a:pPr>
            <a:r>
              <a:rPr lang="en" sz="1600"/>
              <a:t>[0,1,2,3,4,5,1,8,6]</a:t>
            </a:r>
            <a:endParaRPr sz="1600"/>
          </a:p>
          <a:p>
            <a:pPr indent="-330200" lvl="1" marL="914400" rtl="0" algn="l">
              <a:spcBef>
                <a:spcPts val="0"/>
              </a:spcBef>
              <a:spcAft>
                <a:spcPts val="0"/>
              </a:spcAft>
              <a:buSzPts val="1600"/>
              <a:buChar char="○"/>
            </a:pPr>
            <a:r>
              <a:rPr lang="en" sz="1600"/>
              <a:t>Connect the dots!</a:t>
            </a:r>
            <a:endParaRPr sz="1600"/>
          </a:p>
        </p:txBody>
      </p:sp>
      <p:sp>
        <p:nvSpPr>
          <p:cNvPr id="247" name="Google Shape;247;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48" name="Google Shape;248;p37"/>
          <p:cNvPicPr preferRelativeResize="0"/>
          <p:nvPr/>
        </p:nvPicPr>
        <p:blipFill>
          <a:blip r:embed="rId3">
            <a:alphaModFix/>
          </a:blip>
          <a:stretch>
            <a:fillRect/>
          </a:stretch>
        </p:blipFill>
        <p:spPr>
          <a:xfrm>
            <a:off x="5489475" y="842250"/>
            <a:ext cx="2865732" cy="3820976"/>
          </a:xfrm>
          <a:prstGeom prst="rect">
            <a:avLst/>
          </a:prstGeom>
          <a:noFill/>
          <a:ln>
            <a:noFill/>
          </a:ln>
        </p:spPr>
      </p:pic>
      <p:cxnSp>
        <p:nvCxnSpPr>
          <p:cNvPr id="249" name="Google Shape;249;p37"/>
          <p:cNvCxnSpPr/>
          <p:nvPr/>
        </p:nvCxnSpPr>
        <p:spPr>
          <a:xfrm flipH="1" rot="10800000">
            <a:off x="6066500" y="3029450"/>
            <a:ext cx="580500" cy="1079400"/>
          </a:xfrm>
          <a:prstGeom prst="straightConnector1">
            <a:avLst/>
          </a:prstGeom>
          <a:noFill/>
          <a:ln cap="flat" cmpd="sng" w="9525">
            <a:solidFill>
              <a:schemeClr val="dk2"/>
            </a:solidFill>
            <a:prstDash val="solid"/>
            <a:round/>
            <a:headEnd len="med" w="med" type="none"/>
            <a:tailEnd len="med" w="med" type="none"/>
          </a:ln>
        </p:spPr>
      </p:cxnSp>
      <p:cxnSp>
        <p:nvCxnSpPr>
          <p:cNvPr id="250" name="Google Shape;250;p37"/>
          <p:cNvCxnSpPr/>
          <p:nvPr/>
        </p:nvCxnSpPr>
        <p:spPr>
          <a:xfrm rot="10800000">
            <a:off x="6855400" y="3007125"/>
            <a:ext cx="15000" cy="1079400"/>
          </a:xfrm>
          <a:prstGeom prst="straightConnector1">
            <a:avLst/>
          </a:prstGeom>
          <a:noFill/>
          <a:ln cap="flat" cmpd="sng" w="9525">
            <a:solidFill>
              <a:schemeClr val="dk2"/>
            </a:solidFill>
            <a:prstDash val="solid"/>
            <a:round/>
            <a:headEnd len="med" w="med" type="none"/>
            <a:tailEnd len="med" w="med" type="none"/>
          </a:ln>
        </p:spPr>
      </p:cxnSp>
      <p:cxnSp>
        <p:nvCxnSpPr>
          <p:cNvPr id="251" name="Google Shape;251;p37"/>
          <p:cNvCxnSpPr/>
          <p:nvPr/>
        </p:nvCxnSpPr>
        <p:spPr>
          <a:xfrm>
            <a:off x="7071375" y="3022075"/>
            <a:ext cx="565800" cy="1034700"/>
          </a:xfrm>
          <a:prstGeom prst="straightConnector1">
            <a:avLst/>
          </a:prstGeom>
          <a:noFill/>
          <a:ln cap="flat" cmpd="sng" w="9525">
            <a:solidFill>
              <a:schemeClr val="dk2"/>
            </a:solidFill>
            <a:prstDash val="solid"/>
            <a:round/>
            <a:headEnd len="med" w="med" type="none"/>
            <a:tailEnd len="med" w="med" type="none"/>
          </a:ln>
        </p:spPr>
      </p:cxnSp>
      <p:cxnSp>
        <p:nvCxnSpPr>
          <p:cNvPr id="252" name="Google Shape;252;p37"/>
          <p:cNvCxnSpPr/>
          <p:nvPr/>
        </p:nvCxnSpPr>
        <p:spPr>
          <a:xfrm>
            <a:off x="6066500" y="1302625"/>
            <a:ext cx="640200" cy="1153800"/>
          </a:xfrm>
          <a:prstGeom prst="straightConnector1">
            <a:avLst/>
          </a:prstGeom>
          <a:noFill/>
          <a:ln cap="flat" cmpd="sng" w="9525">
            <a:solidFill>
              <a:schemeClr val="dk2"/>
            </a:solidFill>
            <a:prstDash val="solid"/>
            <a:round/>
            <a:headEnd len="med" w="med" type="none"/>
            <a:tailEnd len="med" w="med" type="none"/>
          </a:ln>
        </p:spPr>
      </p:cxnSp>
      <p:cxnSp>
        <p:nvCxnSpPr>
          <p:cNvPr id="253" name="Google Shape;253;p37"/>
          <p:cNvCxnSpPr/>
          <p:nvPr/>
        </p:nvCxnSpPr>
        <p:spPr>
          <a:xfrm>
            <a:off x="6833200" y="1332400"/>
            <a:ext cx="29700" cy="1109100"/>
          </a:xfrm>
          <a:prstGeom prst="straightConnector1">
            <a:avLst/>
          </a:prstGeom>
          <a:noFill/>
          <a:ln cap="flat" cmpd="sng" w="9525">
            <a:solidFill>
              <a:schemeClr val="dk2"/>
            </a:solidFill>
            <a:prstDash val="solid"/>
            <a:round/>
            <a:headEnd len="med" w="med" type="none"/>
            <a:tailEnd len="med" w="med" type="none"/>
          </a:ln>
        </p:spPr>
      </p:cxnSp>
      <p:cxnSp>
        <p:nvCxnSpPr>
          <p:cNvPr id="254" name="Google Shape;254;p37"/>
          <p:cNvCxnSpPr/>
          <p:nvPr/>
        </p:nvCxnSpPr>
        <p:spPr>
          <a:xfrm flipH="1">
            <a:off x="6959750" y="1354725"/>
            <a:ext cx="669900" cy="10869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Sentence.h</a:t>
            </a:r>
            <a:endParaRPr/>
          </a:p>
        </p:txBody>
      </p:sp>
      <p:sp>
        <p:nvSpPr>
          <p:cNvPr id="260" name="Google Shape;260;p38"/>
          <p:cNvSpPr txBox="1"/>
          <p:nvPr>
            <p:ph idx="1" type="body"/>
          </p:nvPr>
        </p:nvSpPr>
        <p:spPr>
          <a:xfrm>
            <a:off x="311700" y="1152475"/>
            <a:ext cx="48765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A data class that contains a collection of Chars, usually used to represent a string</a:t>
            </a:r>
            <a:endParaRPr sz="1600"/>
          </a:p>
          <a:p>
            <a:pPr indent="-330200" lvl="0" marL="457200" rtl="0" algn="l">
              <a:spcBef>
                <a:spcPts val="0"/>
              </a:spcBef>
              <a:spcAft>
                <a:spcPts val="0"/>
              </a:spcAft>
              <a:buSzPts val="1600"/>
              <a:buChar char="●"/>
            </a:pPr>
            <a:r>
              <a:rPr lang="en" sz="1600"/>
              <a:t>Kerning and font size controlled by Pointer.h</a:t>
            </a:r>
            <a:endParaRPr sz="1600"/>
          </a:p>
          <a:p>
            <a:pPr indent="-330200" lvl="0" marL="457200" rtl="0" algn="l">
              <a:spcBef>
                <a:spcPts val="0"/>
              </a:spcBef>
              <a:spcAft>
                <a:spcPts val="0"/>
              </a:spcAft>
              <a:buSzPts val="1600"/>
              <a:buChar char="●"/>
            </a:pPr>
            <a:r>
              <a:rPr lang="en" sz="1600"/>
              <a:t>p.print(Sentence sen(“3.14159…”));</a:t>
            </a:r>
            <a:endParaRPr sz="1600"/>
          </a:p>
          <a:p>
            <a:pPr indent="-330200" lvl="0" marL="457200" rtl="0" algn="l">
              <a:spcBef>
                <a:spcPts val="0"/>
              </a:spcBef>
              <a:spcAft>
                <a:spcPts val="0"/>
              </a:spcAft>
              <a:buSzPts val="1600"/>
              <a:buChar char="●"/>
            </a:pPr>
            <a:r>
              <a:rPr lang="en" sz="1600"/>
              <a:t>Currently only supports characters [A-Z0-9’ ‘], all other characters are simply ignores</a:t>
            </a:r>
            <a:endParaRPr sz="1600"/>
          </a:p>
        </p:txBody>
      </p:sp>
      <p:sp>
        <p:nvSpPr>
          <p:cNvPr id="261" name="Google Shape;261;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62" name="Google Shape;262;p38"/>
          <p:cNvPicPr preferRelativeResize="0"/>
          <p:nvPr/>
        </p:nvPicPr>
        <p:blipFill>
          <a:blip r:embed="rId3">
            <a:alphaModFix/>
          </a:blip>
          <a:stretch>
            <a:fillRect/>
          </a:stretch>
        </p:blipFill>
        <p:spPr>
          <a:xfrm>
            <a:off x="6483350" y="0"/>
            <a:ext cx="2660651" cy="473005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ILDA</a:t>
            </a:r>
            <a:endParaRPr/>
          </a:p>
        </p:txBody>
      </p:sp>
      <p:sp>
        <p:nvSpPr>
          <p:cNvPr id="268" name="Google Shape;268;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ILDA, or  International Laser Display Association, is a standardized file format that contains instructions for a laser projector.</a:t>
            </a:r>
            <a:endParaRPr sz="1600"/>
          </a:p>
          <a:p>
            <a:pPr indent="-330200" lvl="0" marL="457200" rtl="0" algn="l">
              <a:spcBef>
                <a:spcPts val="0"/>
              </a:spcBef>
              <a:spcAft>
                <a:spcPts val="0"/>
              </a:spcAft>
              <a:buSzPts val="1600"/>
              <a:buChar char="●"/>
            </a:pPr>
            <a:r>
              <a:rPr lang="en" sz="1600"/>
              <a:t>ILDA.h is a file that parses these files, and converts them into a series of executable instructions that the pointer.h file can </a:t>
            </a:r>
            <a:r>
              <a:rPr lang="en" sz="1600"/>
              <a:t>execute</a:t>
            </a:r>
            <a:endParaRPr sz="1600"/>
          </a:p>
          <a:p>
            <a:pPr indent="-330200" lvl="0" marL="457200" rtl="0" algn="l">
              <a:spcBef>
                <a:spcPts val="0"/>
              </a:spcBef>
              <a:spcAft>
                <a:spcPts val="0"/>
              </a:spcAft>
              <a:buSzPts val="1600"/>
              <a:buChar char="●"/>
            </a:pPr>
            <a:r>
              <a:rPr lang="en" sz="1600"/>
              <a:t>ILDA files (*.ild) comprise of two byte formats, headers and records</a:t>
            </a:r>
            <a:endParaRPr sz="1600"/>
          </a:p>
          <a:p>
            <a:pPr indent="-330200" lvl="1" marL="914400" rtl="0" algn="l">
              <a:spcBef>
                <a:spcPts val="0"/>
              </a:spcBef>
              <a:spcAft>
                <a:spcPts val="0"/>
              </a:spcAft>
              <a:buSzPts val="1600"/>
              <a:buChar char="○"/>
            </a:pPr>
            <a:r>
              <a:rPr lang="en" sz="1600"/>
              <a:t>Headers</a:t>
            </a:r>
            <a:endParaRPr sz="1600"/>
          </a:p>
          <a:p>
            <a:pPr indent="-330200" lvl="2" marL="1371600" rtl="0" algn="l">
              <a:spcBef>
                <a:spcPts val="0"/>
              </a:spcBef>
              <a:spcAft>
                <a:spcPts val="0"/>
              </a:spcAft>
              <a:buSzPts val="1600"/>
              <a:buChar char="■"/>
            </a:pPr>
            <a:r>
              <a:rPr lang="en" sz="1600"/>
              <a:t>Headers contain information regarding the ILDA file in its entirety</a:t>
            </a:r>
            <a:endParaRPr sz="1600"/>
          </a:p>
          <a:p>
            <a:pPr indent="-330200" lvl="1" marL="914400" rtl="0" algn="l">
              <a:spcBef>
                <a:spcPts val="0"/>
              </a:spcBef>
              <a:spcAft>
                <a:spcPts val="0"/>
              </a:spcAft>
              <a:buSzPts val="1600"/>
              <a:buChar char="○"/>
            </a:pPr>
            <a:r>
              <a:rPr lang="en" sz="1600"/>
              <a:t>Records</a:t>
            </a:r>
            <a:endParaRPr sz="1600"/>
          </a:p>
          <a:p>
            <a:pPr indent="-330200" lvl="2" marL="1371600" rtl="0" algn="l">
              <a:spcBef>
                <a:spcPts val="0"/>
              </a:spcBef>
              <a:spcAft>
                <a:spcPts val="0"/>
              </a:spcAft>
              <a:buSzPts val="1600"/>
              <a:buChar char="■"/>
            </a:pPr>
            <a:r>
              <a:rPr lang="en" sz="1600"/>
              <a:t>Records contain the individual x,y,z coordinates to move the laser to, along with laser color and intensity</a:t>
            </a:r>
            <a:endParaRPr sz="1600"/>
          </a:p>
        </p:txBody>
      </p:sp>
      <p:sp>
        <p:nvSpPr>
          <p:cNvPr id="269" name="Google Shape;269;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ILDA </a:t>
            </a:r>
            <a:r>
              <a:rPr lang="en"/>
              <a:t>Byte Format</a:t>
            </a:r>
            <a:endParaRPr/>
          </a:p>
        </p:txBody>
      </p:sp>
      <p:sp>
        <p:nvSpPr>
          <p:cNvPr id="275" name="Google Shape;275;p40"/>
          <p:cNvSpPr txBox="1"/>
          <p:nvPr>
            <p:ph idx="1" type="body"/>
          </p:nvPr>
        </p:nvSpPr>
        <p:spPr>
          <a:xfrm>
            <a:off x="311700" y="4707763"/>
            <a:ext cx="8520600" cy="304500"/>
          </a:xfrm>
          <a:prstGeom prst="rect">
            <a:avLst/>
          </a:prstGeom>
        </p:spPr>
        <p:txBody>
          <a:bodyPr anchorCtr="0" anchor="t" bIns="91425" lIns="91425" spcFirstLastPara="1" rIns="91425" wrap="square" tIns="91425">
            <a:normAutofit fontScale="40000"/>
          </a:bodyPr>
          <a:lstStyle/>
          <a:p>
            <a:pPr indent="0" lvl="0" marL="0" rtl="0" algn="l">
              <a:spcBef>
                <a:spcPts val="0"/>
              </a:spcBef>
              <a:spcAft>
                <a:spcPts val="1200"/>
              </a:spcAft>
              <a:buNone/>
            </a:pPr>
            <a:r>
              <a:rPr lang="en"/>
              <a:t>https://www.ilda.com/resources/StandardsDocs/ILDA_IDTF14_rev011.pdf</a:t>
            </a:r>
            <a:endParaRPr/>
          </a:p>
        </p:txBody>
      </p:sp>
      <p:sp>
        <p:nvSpPr>
          <p:cNvPr id="276" name="Google Shape;276;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77" name="Google Shape;277;p40"/>
          <p:cNvPicPr preferRelativeResize="0"/>
          <p:nvPr/>
        </p:nvPicPr>
        <p:blipFill>
          <a:blip r:embed="rId3">
            <a:alphaModFix/>
          </a:blip>
          <a:stretch>
            <a:fillRect/>
          </a:stretch>
        </p:blipFill>
        <p:spPr>
          <a:xfrm>
            <a:off x="311699" y="1120250"/>
            <a:ext cx="4088749" cy="3245400"/>
          </a:xfrm>
          <a:prstGeom prst="rect">
            <a:avLst/>
          </a:prstGeom>
          <a:noFill/>
          <a:ln>
            <a:noFill/>
          </a:ln>
        </p:spPr>
      </p:pic>
      <p:pic>
        <p:nvPicPr>
          <p:cNvPr id="278" name="Google Shape;278;p40"/>
          <p:cNvPicPr preferRelativeResize="0"/>
          <p:nvPr/>
        </p:nvPicPr>
        <p:blipFill>
          <a:blip r:embed="rId4">
            <a:alphaModFix/>
          </a:blip>
          <a:stretch>
            <a:fillRect/>
          </a:stretch>
        </p:blipFill>
        <p:spPr>
          <a:xfrm>
            <a:off x="4332150" y="1853200"/>
            <a:ext cx="4500150" cy="22936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Game Object</a:t>
            </a:r>
            <a:endParaRPr/>
          </a:p>
        </p:txBody>
      </p:sp>
      <p:sp>
        <p:nvSpPr>
          <p:cNvPr id="284" name="Google Shape;284;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Object data class representing an ingame object (</a:t>
            </a:r>
            <a:r>
              <a:rPr lang="en" sz="1400"/>
              <a:t>Paddles</a:t>
            </a:r>
            <a:r>
              <a:rPr lang="en" sz="1400"/>
              <a:t>, ball, text, ect)</a:t>
            </a:r>
            <a:endParaRPr sz="1400"/>
          </a:p>
          <a:p>
            <a:pPr indent="-317500" lvl="0" marL="457200" rtl="0" algn="l">
              <a:spcBef>
                <a:spcPts val="0"/>
              </a:spcBef>
              <a:spcAft>
                <a:spcPts val="0"/>
              </a:spcAft>
              <a:buSzPts val="1400"/>
              <a:buChar char="●"/>
            </a:pPr>
            <a:r>
              <a:rPr lang="en" sz="1400"/>
              <a:t>Contains the following data types</a:t>
            </a:r>
            <a:endParaRPr sz="1400"/>
          </a:p>
          <a:p>
            <a:pPr indent="-317500" lvl="1" marL="914400" rtl="0" algn="l">
              <a:spcBef>
                <a:spcPts val="0"/>
              </a:spcBef>
              <a:spcAft>
                <a:spcPts val="0"/>
              </a:spcAft>
              <a:buSzPts val="1400"/>
              <a:buChar char="○"/>
            </a:pPr>
            <a:r>
              <a:rPr lang="en"/>
              <a:t>Transform</a:t>
            </a:r>
            <a:endParaRPr/>
          </a:p>
          <a:p>
            <a:pPr indent="-317500" lvl="2" marL="1371600" rtl="0" algn="l">
              <a:spcBef>
                <a:spcPts val="0"/>
              </a:spcBef>
              <a:spcAft>
                <a:spcPts val="0"/>
              </a:spcAft>
              <a:buSzPts val="1400"/>
              <a:buChar char="■"/>
            </a:pPr>
            <a:r>
              <a:rPr lang="en"/>
              <a:t>Where the game object is, rotation and position</a:t>
            </a:r>
            <a:endParaRPr/>
          </a:p>
          <a:p>
            <a:pPr indent="-317500" lvl="1" marL="914400" rtl="0" algn="l">
              <a:spcBef>
                <a:spcPts val="0"/>
              </a:spcBef>
              <a:spcAft>
                <a:spcPts val="0"/>
              </a:spcAft>
              <a:buSzPts val="1400"/>
              <a:buChar char="○"/>
            </a:pPr>
            <a:r>
              <a:rPr lang="en"/>
              <a:t>Graphic</a:t>
            </a:r>
            <a:endParaRPr/>
          </a:p>
          <a:p>
            <a:pPr indent="-317500" lvl="2" marL="1371600" rtl="0" algn="l">
              <a:spcBef>
                <a:spcPts val="0"/>
              </a:spcBef>
              <a:spcAft>
                <a:spcPts val="0"/>
              </a:spcAft>
              <a:buSzPts val="1400"/>
              <a:buChar char="■"/>
            </a:pPr>
            <a:r>
              <a:rPr lang="en"/>
              <a:t>How to display the object, Is it a square? The letter “R”?</a:t>
            </a:r>
            <a:endParaRPr/>
          </a:p>
          <a:p>
            <a:pPr indent="-317500" lvl="1" marL="914400" rtl="0" algn="l">
              <a:spcBef>
                <a:spcPts val="0"/>
              </a:spcBef>
              <a:spcAft>
                <a:spcPts val="0"/>
              </a:spcAft>
              <a:buSzPts val="1400"/>
              <a:buChar char="○"/>
            </a:pPr>
            <a:r>
              <a:rPr lang="en"/>
              <a:t>Physics</a:t>
            </a:r>
            <a:endParaRPr/>
          </a:p>
          <a:p>
            <a:pPr indent="-317500" lvl="2" marL="1371600" rtl="0" algn="l">
              <a:spcBef>
                <a:spcPts val="0"/>
              </a:spcBef>
              <a:spcAft>
                <a:spcPts val="0"/>
              </a:spcAft>
              <a:buSzPts val="1400"/>
              <a:buChar char="■"/>
            </a:pPr>
            <a:r>
              <a:rPr lang="en"/>
              <a:t>Physic parameters of the object</a:t>
            </a:r>
            <a:endParaRPr/>
          </a:p>
          <a:p>
            <a:pPr indent="-317500" lvl="1" marL="914400" rtl="0" algn="l">
              <a:spcBef>
                <a:spcPts val="0"/>
              </a:spcBef>
              <a:spcAft>
                <a:spcPts val="0"/>
              </a:spcAft>
              <a:buSzPts val="1400"/>
              <a:buChar char="○"/>
            </a:pPr>
            <a:r>
              <a:rPr lang="en"/>
              <a:t>Collision</a:t>
            </a:r>
            <a:endParaRPr/>
          </a:p>
          <a:p>
            <a:pPr indent="-317500" lvl="2" marL="1371600" rtl="0" algn="l">
              <a:spcBef>
                <a:spcPts val="0"/>
              </a:spcBef>
              <a:spcAft>
                <a:spcPts val="0"/>
              </a:spcAft>
              <a:buSzPts val="1400"/>
              <a:buChar char="■"/>
            </a:pPr>
            <a:r>
              <a:rPr lang="en"/>
              <a:t>Collision box of the object, usually a box by default.</a:t>
            </a:r>
            <a:endParaRPr/>
          </a:p>
          <a:p>
            <a:pPr indent="-317500" lvl="0" marL="457200" rtl="0" algn="l">
              <a:spcBef>
                <a:spcPts val="0"/>
              </a:spcBef>
              <a:spcAft>
                <a:spcPts val="0"/>
              </a:spcAft>
              <a:buSzPts val="1400"/>
              <a:buChar char="●"/>
            </a:pPr>
            <a:r>
              <a:rPr lang="en" sz="1400"/>
              <a:t>draw()</a:t>
            </a:r>
            <a:endParaRPr sz="1400"/>
          </a:p>
          <a:p>
            <a:pPr indent="-317500" lvl="1" marL="914400" rtl="0" algn="l">
              <a:spcBef>
                <a:spcPts val="0"/>
              </a:spcBef>
              <a:spcAft>
                <a:spcPts val="0"/>
              </a:spcAft>
              <a:buSzPts val="1400"/>
              <a:buChar char="○"/>
            </a:pPr>
            <a:r>
              <a:rPr lang="en"/>
              <a:t>Draws the </a:t>
            </a:r>
            <a:r>
              <a:rPr lang="en"/>
              <a:t>associated</a:t>
            </a:r>
            <a:r>
              <a:rPr lang="en"/>
              <a:t> graphic of the object, can be a Shape, Char, or ILDA</a:t>
            </a:r>
            <a:endParaRPr/>
          </a:p>
          <a:p>
            <a:pPr indent="-317500" lvl="0" marL="457200" rtl="0" algn="l">
              <a:spcBef>
                <a:spcPts val="0"/>
              </a:spcBef>
              <a:spcAft>
                <a:spcPts val="0"/>
              </a:spcAft>
              <a:buSzPts val="1400"/>
              <a:buChar char="●"/>
            </a:pPr>
            <a:r>
              <a:rPr lang="en" sz="1400"/>
              <a:t>update()</a:t>
            </a:r>
            <a:endParaRPr sz="1400"/>
          </a:p>
          <a:p>
            <a:pPr indent="-317500" lvl="1" marL="914400" rtl="0" algn="l">
              <a:spcBef>
                <a:spcPts val="0"/>
              </a:spcBef>
              <a:spcAft>
                <a:spcPts val="0"/>
              </a:spcAft>
              <a:buSzPts val="1400"/>
              <a:buChar char="○"/>
            </a:pPr>
            <a:r>
              <a:rPr lang="en"/>
              <a:t>Updates the transform based on the physics and collision</a:t>
            </a:r>
            <a:endParaRPr/>
          </a:p>
        </p:txBody>
      </p:sp>
      <p:sp>
        <p:nvSpPr>
          <p:cNvPr id="285" name="Google Shape;285;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69" name="Google Shape;69;p15"/>
          <p:cNvPicPr preferRelativeResize="0"/>
          <p:nvPr/>
        </p:nvPicPr>
        <p:blipFill>
          <a:blip r:embed="rId3">
            <a:alphaModFix/>
          </a:blip>
          <a:stretch>
            <a:fillRect/>
          </a:stretch>
        </p:blipFill>
        <p:spPr>
          <a:xfrm>
            <a:off x="945491" y="0"/>
            <a:ext cx="7253017" cy="51434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Physics and Collision</a:t>
            </a:r>
            <a:endParaRPr/>
          </a:p>
        </p:txBody>
      </p:sp>
      <p:sp>
        <p:nvSpPr>
          <p:cNvPr id="291" name="Google Shape;291;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C</a:t>
            </a:r>
            <a:r>
              <a:rPr lang="en" sz="1600"/>
              <a:t>ollision</a:t>
            </a:r>
            <a:r>
              <a:rPr lang="en" sz="1600"/>
              <a:t>.h</a:t>
            </a:r>
            <a:endParaRPr sz="1600"/>
          </a:p>
          <a:p>
            <a:pPr indent="-330200" lvl="1" marL="914400" rtl="0" algn="l">
              <a:spcBef>
                <a:spcPts val="0"/>
              </a:spcBef>
              <a:spcAft>
                <a:spcPts val="0"/>
              </a:spcAft>
              <a:buSzPts val="1600"/>
              <a:buChar char="○"/>
            </a:pPr>
            <a:r>
              <a:rPr lang="en" sz="1600"/>
              <a:t>Each game object has an </a:t>
            </a:r>
            <a:r>
              <a:rPr lang="en" sz="1600"/>
              <a:t>associated collision</a:t>
            </a:r>
            <a:r>
              <a:rPr lang="en" sz="1600"/>
              <a:t> object</a:t>
            </a:r>
            <a:endParaRPr sz="1600"/>
          </a:p>
          <a:p>
            <a:pPr indent="-330200" lvl="1" marL="914400" rtl="0" algn="l">
              <a:spcBef>
                <a:spcPts val="0"/>
              </a:spcBef>
              <a:spcAft>
                <a:spcPts val="0"/>
              </a:spcAft>
              <a:buSzPts val="1600"/>
              <a:buChar char="○"/>
            </a:pPr>
            <a:r>
              <a:rPr lang="en" sz="1600"/>
              <a:t>When running game updates, the game checks to see if if any two game objects are colliding, and adjusts their transform’s </a:t>
            </a:r>
            <a:r>
              <a:rPr lang="en" sz="1600"/>
              <a:t>accordingly</a:t>
            </a:r>
            <a:endParaRPr sz="1600"/>
          </a:p>
          <a:p>
            <a:pPr indent="-330200" lvl="1" marL="914400" rtl="0" algn="l">
              <a:spcBef>
                <a:spcPts val="0"/>
              </a:spcBef>
              <a:spcAft>
                <a:spcPts val="0"/>
              </a:spcAft>
              <a:buSzPts val="1600"/>
              <a:buChar char="○"/>
            </a:pPr>
            <a:r>
              <a:rPr lang="en" sz="1600"/>
              <a:t>Since collision algorithms are difficult, we will need to restrict collision boxes to Circles and Squares</a:t>
            </a:r>
            <a:endParaRPr sz="1600"/>
          </a:p>
          <a:p>
            <a:pPr indent="-330200" lvl="0" marL="457200" rtl="0" algn="l">
              <a:spcBef>
                <a:spcPts val="0"/>
              </a:spcBef>
              <a:spcAft>
                <a:spcPts val="0"/>
              </a:spcAft>
              <a:buSzPts val="1600"/>
              <a:buChar char="●"/>
            </a:pPr>
            <a:r>
              <a:rPr lang="en" sz="1600"/>
              <a:t>Physics.h</a:t>
            </a:r>
            <a:endParaRPr sz="1600"/>
          </a:p>
          <a:p>
            <a:pPr indent="-330200" lvl="1" marL="914400" rtl="0" algn="l">
              <a:spcBef>
                <a:spcPts val="0"/>
              </a:spcBef>
              <a:spcAft>
                <a:spcPts val="0"/>
              </a:spcAft>
              <a:buSzPts val="1600"/>
              <a:buChar char="○"/>
            </a:pPr>
            <a:r>
              <a:rPr lang="en" sz="1600"/>
              <a:t>Updates the physics of an object, allows the user to put a force on an object using several helper functions</a:t>
            </a:r>
            <a:endParaRPr sz="1600"/>
          </a:p>
          <a:p>
            <a:pPr indent="-330200" lvl="1" marL="914400" rtl="0" algn="l">
              <a:spcBef>
                <a:spcPts val="0"/>
              </a:spcBef>
              <a:spcAft>
                <a:spcPts val="0"/>
              </a:spcAft>
              <a:buSzPts val="1600"/>
              <a:buChar char="○"/>
            </a:pPr>
            <a:r>
              <a:rPr lang="en" sz="1600"/>
              <a:t>ApplyForce(Vec 2)</a:t>
            </a:r>
            <a:endParaRPr sz="1600"/>
          </a:p>
          <a:p>
            <a:pPr indent="-330200" lvl="1" marL="914400" rtl="0" algn="l">
              <a:spcBef>
                <a:spcPts val="0"/>
              </a:spcBef>
              <a:spcAft>
                <a:spcPts val="0"/>
              </a:spcAft>
              <a:buSzPts val="1600"/>
              <a:buChar char="○"/>
            </a:pPr>
            <a:r>
              <a:rPr lang="en" sz="1600"/>
              <a:t>set_acceleration(Vec2 = {0,-9.81})</a:t>
            </a:r>
            <a:endParaRPr sz="1600"/>
          </a:p>
        </p:txBody>
      </p:sp>
      <p:sp>
        <p:nvSpPr>
          <p:cNvPr id="292" name="Google Shape;292;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Controller Interface</a:t>
            </a:r>
            <a:endParaRPr/>
          </a:p>
        </p:txBody>
      </p:sp>
      <p:sp>
        <p:nvSpPr>
          <p:cNvPr id="298" name="Google Shape;298;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99" name="Google Shape;299;p43"/>
          <p:cNvPicPr preferRelativeResize="0"/>
          <p:nvPr/>
        </p:nvPicPr>
        <p:blipFill>
          <a:blip r:embed="rId3">
            <a:alphaModFix/>
          </a:blip>
          <a:stretch>
            <a:fillRect/>
          </a:stretch>
        </p:blipFill>
        <p:spPr>
          <a:xfrm>
            <a:off x="2936313" y="942025"/>
            <a:ext cx="5895975" cy="41148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4"/>
          <p:cNvSpPr txBox="1"/>
          <p:nvPr>
            <p:ph type="title"/>
          </p:nvPr>
        </p:nvSpPr>
        <p:spPr>
          <a:xfrm>
            <a:off x="311700" y="20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LCD</a:t>
            </a:r>
            <a:endParaRPr/>
          </a:p>
        </p:txBody>
      </p:sp>
      <p:sp>
        <p:nvSpPr>
          <p:cNvPr id="305" name="Google Shape;305;p44"/>
          <p:cNvSpPr txBox="1"/>
          <p:nvPr>
            <p:ph idx="1" type="body"/>
          </p:nvPr>
        </p:nvSpPr>
        <p:spPr>
          <a:xfrm>
            <a:off x="311700" y="7767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SPI.h</a:t>
            </a:r>
            <a:endParaRPr sz="1600"/>
          </a:p>
          <a:p>
            <a:pPr indent="-330200" lvl="1" marL="914400" rtl="0" algn="l">
              <a:spcBef>
                <a:spcPts val="0"/>
              </a:spcBef>
              <a:spcAft>
                <a:spcPts val="0"/>
              </a:spcAft>
              <a:buSzPts val="1600"/>
              <a:buChar char="○"/>
            </a:pPr>
            <a:r>
              <a:rPr lang="en" sz="1600"/>
              <a:t>Allows to communicate with the devices</a:t>
            </a:r>
            <a:endParaRPr sz="1600"/>
          </a:p>
          <a:p>
            <a:pPr indent="-330200" lvl="0" marL="457200" rtl="0" algn="l">
              <a:spcBef>
                <a:spcPts val="0"/>
              </a:spcBef>
              <a:spcAft>
                <a:spcPts val="0"/>
              </a:spcAft>
              <a:buSzPts val="1600"/>
              <a:buChar char="●"/>
            </a:pPr>
            <a:r>
              <a:rPr lang="en" sz="1600"/>
              <a:t>Adafruit_GFX.h</a:t>
            </a:r>
            <a:endParaRPr sz="1600"/>
          </a:p>
          <a:p>
            <a:pPr indent="-330200" lvl="1" marL="914400" rtl="0" algn="l">
              <a:spcBef>
                <a:spcPts val="0"/>
              </a:spcBef>
              <a:spcAft>
                <a:spcPts val="0"/>
              </a:spcAft>
              <a:buSzPts val="1600"/>
              <a:buChar char="○"/>
            </a:pPr>
            <a:r>
              <a:rPr lang="en" sz="1600"/>
              <a:t>Declares common set of graphic functions on the LCD i.e. shapes or colors.</a:t>
            </a:r>
            <a:endParaRPr sz="1600"/>
          </a:p>
          <a:p>
            <a:pPr indent="-330200" lvl="0" marL="457200" rtl="0" algn="l">
              <a:spcBef>
                <a:spcPts val="0"/>
              </a:spcBef>
              <a:spcAft>
                <a:spcPts val="0"/>
              </a:spcAft>
              <a:buSzPts val="1600"/>
              <a:buChar char="●"/>
            </a:pPr>
            <a:r>
              <a:rPr lang="en" sz="1600"/>
              <a:t>Adafruit_RA8875.h</a:t>
            </a:r>
            <a:endParaRPr sz="1600"/>
          </a:p>
          <a:p>
            <a:pPr indent="-323850" lvl="1" marL="914400" rtl="0" algn="l">
              <a:spcBef>
                <a:spcPts val="0"/>
              </a:spcBef>
              <a:spcAft>
                <a:spcPts val="0"/>
              </a:spcAft>
              <a:buSzPts val="1500"/>
              <a:buChar char="○"/>
            </a:pPr>
            <a:r>
              <a:rPr lang="en" sz="1500"/>
              <a:t>Buffers the LCD display and interface allows for interaction read/write on the screen.</a:t>
            </a:r>
            <a:endParaRPr sz="1500"/>
          </a:p>
          <a:p>
            <a:pPr indent="-323850" lvl="1" marL="914400" rtl="0" algn="l">
              <a:spcBef>
                <a:spcPts val="0"/>
              </a:spcBef>
              <a:spcAft>
                <a:spcPts val="0"/>
              </a:spcAft>
              <a:buSzPts val="1500"/>
              <a:buChar char="○"/>
            </a:pPr>
            <a:r>
              <a:rPr lang="en" sz="1500"/>
              <a:t>Allows for a range of hardware </a:t>
            </a:r>
            <a:r>
              <a:rPr lang="en" sz="1500"/>
              <a:t>accelerated</a:t>
            </a:r>
            <a:r>
              <a:rPr lang="en" sz="1500"/>
              <a:t> shapes.</a:t>
            </a:r>
            <a:endParaRPr sz="1500"/>
          </a:p>
          <a:p>
            <a:pPr indent="0" lvl="0" marL="0" rtl="0" algn="l">
              <a:spcBef>
                <a:spcPts val="1200"/>
              </a:spcBef>
              <a:spcAft>
                <a:spcPts val="1200"/>
              </a:spcAft>
              <a:buNone/>
            </a:pPr>
            <a:r>
              <a:t/>
            </a:r>
            <a:endParaRPr/>
          </a:p>
        </p:txBody>
      </p:sp>
      <p:sp>
        <p:nvSpPr>
          <p:cNvPr id="306" name="Google Shape;306;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07" name="Google Shape;307;p44"/>
          <p:cNvPicPr preferRelativeResize="0"/>
          <p:nvPr/>
        </p:nvPicPr>
        <p:blipFill>
          <a:blip r:embed="rId3">
            <a:alphaModFix/>
          </a:blip>
          <a:stretch>
            <a:fillRect/>
          </a:stretch>
        </p:blipFill>
        <p:spPr>
          <a:xfrm>
            <a:off x="4985975" y="2789725"/>
            <a:ext cx="2897450" cy="2267100"/>
          </a:xfrm>
          <a:prstGeom prst="rect">
            <a:avLst/>
          </a:prstGeom>
          <a:noFill/>
          <a:ln>
            <a:noFill/>
          </a:ln>
        </p:spPr>
      </p:pic>
      <p:pic>
        <p:nvPicPr>
          <p:cNvPr id="308" name="Google Shape;308;p44"/>
          <p:cNvPicPr preferRelativeResize="0"/>
          <p:nvPr/>
        </p:nvPicPr>
        <p:blipFill>
          <a:blip r:embed="rId4">
            <a:alphaModFix/>
          </a:blip>
          <a:stretch>
            <a:fillRect/>
          </a:stretch>
        </p:blipFill>
        <p:spPr>
          <a:xfrm>
            <a:off x="376600" y="2905650"/>
            <a:ext cx="2410346" cy="19574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Primary Game Loop</a:t>
            </a:r>
            <a:endParaRPr/>
          </a:p>
        </p:txBody>
      </p:sp>
      <p:sp>
        <p:nvSpPr>
          <p:cNvPr id="314" name="Google Shape;314;p45"/>
          <p:cNvSpPr txBox="1"/>
          <p:nvPr>
            <p:ph idx="1" type="body"/>
          </p:nvPr>
        </p:nvSpPr>
        <p:spPr>
          <a:xfrm>
            <a:off x="311700" y="1152475"/>
            <a:ext cx="4608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The primary game loop that runs all pong game logic </a:t>
            </a:r>
            <a:endParaRPr sz="1600"/>
          </a:p>
        </p:txBody>
      </p:sp>
      <p:sp>
        <p:nvSpPr>
          <p:cNvPr id="315" name="Google Shape;315;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16" name="Google Shape;316;p45"/>
          <p:cNvPicPr preferRelativeResize="0"/>
          <p:nvPr/>
        </p:nvPicPr>
        <p:blipFill>
          <a:blip r:embed="rId3">
            <a:alphaModFix/>
          </a:blip>
          <a:stretch>
            <a:fillRect/>
          </a:stretch>
        </p:blipFill>
        <p:spPr>
          <a:xfrm>
            <a:off x="5079625" y="105250"/>
            <a:ext cx="3877900" cy="49515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LCD and UI</a:t>
            </a:r>
            <a:endParaRPr/>
          </a:p>
        </p:txBody>
      </p:sp>
      <p:sp>
        <p:nvSpPr>
          <p:cNvPr id="322" name="Google Shape;322;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The LCD will show various ui elements using the basic ui primitives</a:t>
            </a:r>
            <a:endParaRPr sz="1600"/>
          </a:p>
          <a:p>
            <a:pPr indent="-317500" lvl="1" marL="914400" rtl="0" algn="l">
              <a:spcBef>
                <a:spcPts val="0"/>
              </a:spcBef>
              <a:spcAft>
                <a:spcPts val="0"/>
              </a:spcAft>
              <a:buSzPts val="1400"/>
              <a:buChar char="○"/>
            </a:pPr>
            <a:r>
              <a:rPr lang="en"/>
              <a:t>Button.h</a:t>
            </a:r>
            <a:endParaRPr/>
          </a:p>
          <a:p>
            <a:pPr indent="-317500" lvl="1" marL="914400" rtl="0" algn="l">
              <a:spcBef>
                <a:spcPts val="0"/>
              </a:spcBef>
              <a:spcAft>
                <a:spcPts val="0"/>
              </a:spcAft>
              <a:buSzPts val="1400"/>
              <a:buChar char="○"/>
            </a:pPr>
            <a:r>
              <a:rPr lang="en"/>
              <a:t>Scroll.h</a:t>
            </a:r>
            <a:endParaRPr/>
          </a:p>
          <a:p>
            <a:pPr indent="-317500" lvl="1" marL="914400" rtl="0" algn="l">
              <a:spcBef>
                <a:spcPts val="0"/>
              </a:spcBef>
              <a:spcAft>
                <a:spcPts val="0"/>
              </a:spcAft>
              <a:buSzPts val="1400"/>
              <a:buChar char="○"/>
            </a:pPr>
            <a:r>
              <a:rPr lang="en"/>
              <a:t>Text.h </a:t>
            </a:r>
            <a:endParaRPr/>
          </a:p>
          <a:p>
            <a:pPr indent="-317500" lvl="1" marL="914400" rtl="0" algn="l">
              <a:spcBef>
                <a:spcPts val="0"/>
              </a:spcBef>
              <a:spcAft>
                <a:spcPts val="0"/>
              </a:spcAft>
              <a:buSzPts val="1400"/>
              <a:buChar char="○"/>
            </a:pPr>
            <a:r>
              <a:rPr lang="en"/>
              <a:t>Icon.h</a:t>
            </a:r>
            <a:endParaRPr/>
          </a:p>
          <a:p>
            <a:pPr indent="-317500" lvl="1" marL="914400" rtl="0" algn="l">
              <a:spcBef>
                <a:spcPts val="0"/>
              </a:spcBef>
              <a:spcAft>
                <a:spcPts val="0"/>
              </a:spcAft>
              <a:buSzPts val="1400"/>
              <a:buChar char="○"/>
            </a:pPr>
            <a:r>
              <a:rPr lang="en"/>
              <a:t>Bmp.h</a:t>
            </a:r>
            <a:endParaRPr/>
          </a:p>
          <a:p>
            <a:pPr indent="-330200" lvl="0" marL="457200" rtl="0" algn="l">
              <a:spcBef>
                <a:spcPts val="0"/>
              </a:spcBef>
              <a:spcAft>
                <a:spcPts val="0"/>
              </a:spcAft>
              <a:buSzPts val="1600"/>
              <a:buChar char="●"/>
            </a:pPr>
            <a:r>
              <a:rPr lang="en" sz="1600"/>
              <a:t>These primitives will be stored in a screen.h class, which controls layer priority and button logic</a:t>
            </a:r>
            <a:endParaRPr sz="1600"/>
          </a:p>
          <a:p>
            <a:pPr indent="-330200" lvl="0" marL="457200" rtl="0" algn="l">
              <a:spcBef>
                <a:spcPts val="0"/>
              </a:spcBef>
              <a:spcAft>
                <a:spcPts val="0"/>
              </a:spcAft>
              <a:buSzPts val="1600"/>
              <a:buChar char="●"/>
            </a:pPr>
            <a:r>
              <a:rPr lang="en" sz="1600"/>
              <a:t>Below are some early mockup designs for what the LCD-UI will look like</a:t>
            </a:r>
            <a:endParaRPr sz="1600"/>
          </a:p>
          <a:p>
            <a:pPr indent="0" lvl="0" marL="0" rtl="0" algn="l">
              <a:spcBef>
                <a:spcPts val="1200"/>
              </a:spcBef>
              <a:spcAft>
                <a:spcPts val="1200"/>
              </a:spcAft>
              <a:buNone/>
            </a:pPr>
            <a:r>
              <a:t/>
            </a:r>
            <a:endParaRPr/>
          </a:p>
        </p:txBody>
      </p:sp>
      <p:sp>
        <p:nvSpPr>
          <p:cNvPr id="323" name="Google Shape;323;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29" name="Google Shape;329;p47"/>
          <p:cNvPicPr preferRelativeResize="0"/>
          <p:nvPr/>
        </p:nvPicPr>
        <p:blipFill rotWithShape="1">
          <a:blip r:embed="rId3">
            <a:alphaModFix/>
          </a:blip>
          <a:srcRect b="17363" l="13056" r="20836" t="17823"/>
          <a:stretch/>
        </p:blipFill>
        <p:spPr>
          <a:xfrm>
            <a:off x="640837" y="259313"/>
            <a:ext cx="7862326" cy="4624874"/>
          </a:xfrm>
          <a:prstGeom prst="rect">
            <a:avLst/>
          </a:prstGeom>
          <a:noFill/>
          <a:ln>
            <a:noFill/>
          </a:ln>
        </p:spPr>
      </p:pic>
      <p:sp>
        <p:nvSpPr>
          <p:cNvPr id="330" name="Google Shape;330;p47"/>
          <p:cNvSpPr txBox="1"/>
          <p:nvPr/>
        </p:nvSpPr>
        <p:spPr>
          <a:xfrm>
            <a:off x="1481700" y="3761400"/>
            <a:ext cx="6180600" cy="661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solidFill>
                  <a:schemeClr val="lt1"/>
                </a:solidFill>
              </a:rPr>
              <a:t>CAUTION: FAST MOVING LASER</a:t>
            </a:r>
            <a:endParaRPr sz="1900">
              <a:solidFill>
                <a:schemeClr val="lt1"/>
              </a:solidFill>
            </a:endParaRPr>
          </a:p>
          <a:p>
            <a:pPr indent="0" lvl="0" marL="0" rtl="0" algn="ctr">
              <a:spcBef>
                <a:spcPts val="0"/>
              </a:spcBef>
              <a:spcAft>
                <a:spcPts val="0"/>
              </a:spcAft>
              <a:buNone/>
            </a:pPr>
            <a:r>
              <a:rPr lang="en" sz="1200">
                <a:solidFill>
                  <a:schemeClr val="lt1"/>
                </a:solidFill>
              </a:rPr>
              <a:t>AVOID DIRECT EYE CONTACT</a:t>
            </a:r>
            <a:endParaRPr sz="12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36" name="Google Shape;336;p48"/>
          <p:cNvPicPr preferRelativeResize="0"/>
          <p:nvPr/>
        </p:nvPicPr>
        <p:blipFill>
          <a:blip r:embed="rId3">
            <a:alphaModFix/>
          </a:blip>
          <a:stretch>
            <a:fillRect/>
          </a:stretch>
        </p:blipFill>
        <p:spPr>
          <a:xfrm>
            <a:off x="603250" y="137600"/>
            <a:ext cx="7937500" cy="4762500"/>
          </a:xfrm>
          <a:prstGeom prst="rect">
            <a:avLst/>
          </a:prstGeom>
          <a:noFill/>
          <a:ln>
            <a:noFill/>
          </a:ln>
        </p:spPr>
      </p:pic>
      <p:pic>
        <p:nvPicPr>
          <p:cNvPr id="337" name="Google Shape;337;p48"/>
          <p:cNvPicPr preferRelativeResize="0"/>
          <p:nvPr/>
        </p:nvPicPr>
        <p:blipFill rotWithShape="1">
          <a:blip r:embed="rId4">
            <a:alphaModFix/>
          </a:blip>
          <a:srcRect b="32477" l="26666" r="56388" t="57105"/>
          <a:stretch/>
        </p:blipFill>
        <p:spPr>
          <a:xfrm>
            <a:off x="3530200" y="1068925"/>
            <a:ext cx="2083598" cy="768550"/>
          </a:xfrm>
          <a:prstGeom prst="rect">
            <a:avLst/>
          </a:prstGeom>
          <a:noFill/>
          <a:ln>
            <a:noFill/>
          </a:ln>
        </p:spPr>
      </p:pic>
      <p:pic>
        <p:nvPicPr>
          <p:cNvPr id="338" name="Google Shape;338;p48"/>
          <p:cNvPicPr preferRelativeResize="0"/>
          <p:nvPr/>
        </p:nvPicPr>
        <p:blipFill rotWithShape="1">
          <a:blip r:embed="rId4">
            <a:alphaModFix/>
          </a:blip>
          <a:srcRect b="32477" l="26666" r="56388" t="57105"/>
          <a:stretch/>
        </p:blipFill>
        <p:spPr>
          <a:xfrm>
            <a:off x="3530200" y="2258488"/>
            <a:ext cx="2083598" cy="768550"/>
          </a:xfrm>
          <a:prstGeom prst="rect">
            <a:avLst/>
          </a:prstGeom>
          <a:noFill/>
          <a:ln>
            <a:noFill/>
          </a:ln>
        </p:spPr>
      </p:pic>
      <p:pic>
        <p:nvPicPr>
          <p:cNvPr id="339" name="Google Shape;339;p48"/>
          <p:cNvPicPr preferRelativeResize="0"/>
          <p:nvPr/>
        </p:nvPicPr>
        <p:blipFill rotWithShape="1">
          <a:blip r:embed="rId4">
            <a:alphaModFix/>
          </a:blip>
          <a:srcRect b="32477" l="26666" r="56388" t="57105"/>
          <a:stretch/>
        </p:blipFill>
        <p:spPr>
          <a:xfrm>
            <a:off x="3530200" y="3448050"/>
            <a:ext cx="2083598" cy="768550"/>
          </a:xfrm>
          <a:prstGeom prst="rect">
            <a:avLst/>
          </a:prstGeom>
          <a:noFill/>
          <a:ln>
            <a:noFill/>
          </a:ln>
        </p:spPr>
      </p:pic>
      <p:sp>
        <p:nvSpPr>
          <p:cNvPr id="340" name="Google Shape;340;p48"/>
          <p:cNvSpPr txBox="1"/>
          <p:nvPr/>
        </p:nvSpPr>
        <p:spPr>
          <a:xfrm>
            <a:off x="3614250" y="1253100"/>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Select Game</a:t>
            </a:r>
            <a:endParaRPr b="1" sz="1700">
              <a:solidFill>
                <a:schemeClr val="lt1"/>
              </a:solidFill>
              <a:latin typeface="Lexend"/>
              <a:ea typeface="Lexend"/>
              <a:cs typeface="Lexend"/>
              <a:sym typeface="Lexend"/>
            </a:endParaRPr>
          </a:p>
        </p:txBody>
      </p:sp>
      <p:sp>
        <p:nvSpPr>
          <p:cNvPr id="341" name="Google Shape;341;p48"/>
          <p:cNvSpPr txBox="1"/>
          <p:nvPr/>
        </p:nvSpPr>
        <p:spPr>
          <a:xfrm>
            <a:off x="3614250" y="2442663"/>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Demo</a:t>
            </a:r>
            <a:endParaRPr b="1" sz="1700">
              <a:solidFill>
                <a:schemeClr val="lt1"/>
              </a:solidFill>
              <a:latin typeface="Lexend"/>
              <a:ea typeface="Lexend"/>
              <a:cs typeface="Lexend"/>
              <a:sym typeface="Lexend"/>
            </a:endParaRPr>
          </a:p>
        </p:txBody>
      </p:sp>
      <p:sp>
        <p:nvSpPr>
          <p:cNvPr id="342" name="Google Shape;342;p48"/>
          <p:cNvSpPr txBox="1"/>
          <p:nvPr/>
        </p:nvSpPr>
        <p:spPr>
          <a:xfrm>
            <a:off x="3614250" y="3632225"/>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Settings</a:t>
            </a:r>
            <a:endParaRPr b="1" sz="1700">
              <a:solidFill>
                <a:schemeClr val="lt1"/>
              </a:solidFill>
              <a:latin typeface="Lexend"/>
              <a:ea typeface="Lexend"/>
              <a:cs typeface="Lexend"/>
              <a:sym typeface="Lexen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48" name="Google Shape;348;p49"/>
          <p:cNvPicPr preferRelativeResize="0"/>
          <p:nvPr/>
        </p:nvPicPr>
        <p:blipFill>
          <a:blip r:embed="rId3">
            <a:alphaModFix/>
          </a:blip>
          <a:stretch>
            <a:fillRect/>
          </a:stretch>
        </p:blipFill>
        <p:spPr>
          <a:xfrm>
            <a:off x="603250" y="190500"/>
            <a:ext cx="7937500" cy="4762500"/>
          </a:xfrm>
          <a:prstGeom prst="rect">
            <a:avLst/>
          </a:prstGeom>
          <a:noFill/>
          <a:ln>
            <a:noFill/>
          </a:ln>
        </p:spPr>
      </p:pic>
      <p:pic>
        <p:nvPicPr>
          <p:cNvPr id="349" name="Google Shape;349;p49"/>
          <p:cNvPicPr preferRelativeResize="0"/>
          <p:nvPr/>
        </p:nvPicPr>
        <p:blipFill rotWithShape="1">
          <a:blip r:embed="rId4">
            <a:alphaModFix/>
          </a:blip>
          <a:srcRect b="17595" l="29029" r="29025" t="16008"/>
          <a:stretch/>
        </p:blipFill>
        <p:spPr>
          <a:xfrm>
            <a:off x="2973925" y="530900"/>
            <a:ext cx="3196150" cy="3035700"/>
          </a:xfrm>
          <a:prstGeom prst="rect">
            <a:avLst/>
          </a:prstGeom>
          <a:noFill/>
          <a:ln>
            <a:noFill/>
          </a:ln>
        </p:spPr>
      </p:pic>
      <p:pic>
        <p:nvPicPr>
          <p:cNvPr id="350" name="Google Shape;350;p49"/>
          <p:cNvPicPr preferRelativeResize="0"/>
          <p:nvPr/>
        </p:nvPicPr>
        <p:blipFill rotWithShape="1">
          <a:blip r:embed="rId5">
            <a:alphaModFix/>
          </a:blip>
          <a:srcRect b="54629" l="38473" r="53609" t="30787"/>
          <a:stretch/>
        </p:blipFill>
        <p:spPr>
          <a:xfrm>
            <a:off x="2973925" y="4043050"/>
            <a:ext cx="603250" cy="666750"/>
          </a:xfrm>
          <a:prstGeom prst="rect">
            <a:avLst/>
          </a:prstGeom>
          <a:noFill/>
          <a:ln>
            <a:noFill/>
          </a:ln>
        </p:spPr>
      </p:pic>
      <p:pic>
        <p:nvPicPr>
          <p:cNvPr id="351" name="Google Shape;351;p49"/>
          <p:cNvPicPr preferRelativeResize="0"/>
          <p:nvPr/>
        </p:nvPicPr>
        <p:blipFill rotWithShape="1">
          <a:blip r:embed="rId5">
            <a:alphaModFix/>
          </a:blip>
          <a:srcRect b="54629" l="38473" r="53609" t="30787"/>
          <a:stretch/>
        </p:blipFill>
        <p:spPr>
          <a:xfrm>
            <a:off x="5566825" y="4043050"/>
            <a:ext cx="603250" cy="666750"/>
          </a:xfrm>
          <a:prstGeom prst="rect">
            <a:avLst/>
          </a:prstGeom>
          <a:noFill/>
          <a:ln>
            <a:noFill/>
          </a:ln>
        </p:spPr>
      </p:pic>
      <p:sp>
        <p:nvSpPr>
          <p:cNvPr id="352" name="Google Shape;352;p49"/>
          <p:cNvSpPr txBox="1"/>
          <p:nvPr/>
        </p:nvSpPr>
        <p:spPr>
          <a:xfrm>
            <a:off x="3016200" y="3924700"/>
            <a:ext cx="5187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900">
                <a:solidFill>
                  <a:schemeClr val="lt1"/>
                </a:solidFill>
                <a:latin typeface="Lexend"/>
                <a:ea typeface="Lexend"/>
                <a:cs typeface="Lexend"/>
                <a:sym typeface="Lexend"/>
              </a:rPr>
              <a:t>&lt;</a:t>
            </a:r>
            <a:endParaRPr sz="3900">
              <a:solidFill>
                <a:schemeClr val="lt1"/>
              </a:solidFill>
              <a:latin typeface="Lexend"/>
              <a:ea typeface="Lexend"/>
              <a:cs typeface="Lexend"/>
              <a:sym typeface="Lexend"/>
            </a:endParaRPr>
          </a:p>
        </p:txBody>
      </p:sp>
      <p:sp>
        <p:nvSpPr>
          <p:cNvPr id="353" name="Google Shape;353;p49"/>
          <p:cNvSpPr txBox="1"/>
          <p:nvPr/>
        </p:nvSpPr>
        <p:spPr>
          <a:xfrm>
            <a:off x="5609100" y="3924700"/>
            <a:ext cx="5187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900">
                <a:solidFill>
                  <a:schemeClr val="lt1"/>
                </a:solidFill>
                <a:latin typeface="Lexend"/>
                <a:ea typeface="Lexend"/>
                <a:cs typeface="Lexend"/>
                <a:sym typeface="Lexend"/>
              </a:rPr>
              <a:t>&gt;</a:t>
            </a:r>
            <a:endParaRPr sz="3900">
              <a:solidFill>
                <a:schemeClr val="lt1"/>
              </a:solidFill>
              <a:latin typeface="Lexend"/>
              <a:ea typeface="Lexend"/>
              <a:cs typeface="Lexend"/>
              <a:sym typeface="Lexend"/>
            </a:endParaRPr>
          </a:p>
        </p:txBody>
      </p:sp>
      <p:pic>
        <p:nvPicPr>
          <p:cNvPr id="354" name="Google Shape;354;p49"/>
          <p:cNvPicPr preferRelativeResize="0"/>
          <p:nvPr/>
        </p:nvPicPr>
        <p:blipFill rotWithShape="1">
          <a:blip r:embed="rId6">
            <a:alphaModFix/>
          </a:blip>
          <a:srcRect b="32477" l="26666" r="56388" t="57105"/>
          <a:stretch/>
        </p:blipFill>
        <p:spPr>
          <a:xfrm>
            <a:off x="3689338" y="4043050"/>
            <a:ext cx="1807612" cy="666750"/>
          </a:xfrm>
          <a:prstGeom prst="rect">
            <a:avLst/>
          </a:prstGeom>
          <a:noFill/>
          <a:ln>
            <a:noFill/>
          </a:ln>
        </p:spPr>
      </p:pic>
      <p:sp>
        <p:nvSpPr>
          <p:cNvPr id="355" name="Google Shape;355;p49"/>
          <p:cNvSpPr txBox="1"/>
          <p:nvPr/>
        </p:nvSpPr>
        <p:spPr>
          <a:xfrm>
            <a:off x="3571950" y="4153225"/>
            <a:ext cx="20001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Pong</a:t>
            </a:r>
            <a:endParaRPr b="1" sz="1700">
              <a:solidFill>
                <a:schemeClr val="lt1"/>
              </a:solidFill>
              <a:latin typeface="Lexend"/>
              <a:ea typeface="Lexend"/>
              <a:cs typeface="Lexend"/>
              <a:sym typeface="Lexend"/>
            </a:endParaRPr>
          </a:p>
        </p:txBody>
      </p:sp>
      <p:pic>
        <p:nvPicPr>
          <p:cNvPr id="356" name="Google Shape;356;p49"/>
          <p:cNvPicPr preferRelativeResize="0"/>
          <p:nvPr/>
        </p:nvPicPr>
        <p:blipFill rotWithShape="1">
          <a:blip r:embed="rId5">
            <a:alphaModFix/>
          </a:blip>
          <a:srcRect b="54629" l="38473" r="53609" t="30787"/>
          <a:stretch/>
        </p:blipFill>
        <p:spPr>
          <a:xfrm>
            <a:off x="755675" y="292175"/>
            <a:ext cx="603250" cy="666750"/>
          </a:xfrm>
          <a:prstGeom prst="rect">
            <a:avLst/>
          </a:prstGeom>
          <a:noFill/>
          <a:ln>
            <a:noFill/>
          </a:ln>
        </p:spPr>
      </p:pic>
      <p:pic>
        <p:nvPicPr>
          <p:cNvPr id="357" name="Google Shape;357;p49"/>
          <p:cNvPicPr preferRelativeResize="0"/>
          <p:nvPr/>
        </p:nvPicPr>
        <p:blipFill rotWithShape="1">
          <a:blip r:embed="rId7">
            <a:alphaModFix/>
          </a:blip>
          <a:srcRect b="35360" l="31867" r="30641" t="32531"/>
          <a:stretch/>
        </p:blipFill>
        <p:spPr>
          <a:xfrm>
            <a:off x="887163" y="480787"/>
            <a:ext cx="340275" cy="2895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63" name="Google Shape;363;p50"/>
          <p:cNvPicPr preferRelativeResize="0"/>
          <p:nvPr/>
        </p:nvPicPr>
        <p:blipFill>
          <a:blip r:embed="rId3">
            <a:alphaModFix/>
          </a:blip>
          <a:stretch>
            <a:fillRect/>
          </a:stretch>
        </p:blipFill>
        <p:spPr>
          <a:xfrm>
            <a:off x="603250" y="190500"/>
            <a:ext cx="7937500" cy="4762500"/>
          </a:xfrm>
          <a:prstGeom prst="rect">
            <a:avLst/>
          </a:prstGeom>
          <a:noFill/>
          <a:ln>
            <a:noFill/>
          </a:ln>
        </p:spPr>
      </p:pic>
      <p:pic>
        <p:nvPicPr>
          <p:cNvPr id="364" name="Google Shape;364;p50"/>
          <p:cNvPicPr preferRelativeResize="0"/>
          <p:nvPr/>
        </p:nvPicPr>
        <p:blipFill rotWithShape="1">
          <a:blip r:embed="rId4">
            <a:alphaModFix/>
          </a:blip>
          <a:srcRect b="32477" l="26666" r="56388" t="57105"/>
          <a:stretch/>
        </p:blipFill>
        <p:spPr>
          <a:xfrm>
            <a:off x="3668188" y="3724450"/>
            <a:ext cx="1807612" cy="666750"/>
          </a:xfrm>
          <a:prstGeom prst="rect">
            <a:avLst/>
          </a:prstGeom>
          <a:noFill/>
          <a:ln>
            <a:noFill/>
          </a:ln>
        </p:spPr>
      </p:pic>
      <p:pic>
        <p:nvPicPr>
          <p:cNvPr id="365" name="Google Shape;365;p50"/>
          <p:cNvPicPr preferRelativeResize="0"/>
          <p:nvPr/>
        </p:nvPicPr>
        <p:blipFill rotWithShape="1">
          <a:blip r:embed="rId4">
            <a:alphaModFix/>
          </a:blip>
          <a:srcRect b="32477" l="26666" r="56388" t="57105"/>
          <a:stretch/>
        </p:blipFill>
        <p:spPr>
          <a:xfrm>
            <a:off x="3668188" y="2527300"/>
            <a:ext cx="1807612" cy="666750"/>
          </a:xfrm>
          <a:prstGeom prst="rect">
            <a:avLst/>
          </a:prstGeom>
          <a:noFill/>
          <a:ln>
            <a:noFill/>
          </a:ln>
        </p:spPr>
      </p:pic>
      <p:pic>
        <p:nvPicPr>
          <p:cNvPr id="366" name="Google Shape;366;p50"/>
          <p:cNvPicPr preferRelativeResize="0"/>
          <p:nvPr/>
        </p:nvPicPr>
        <p:blipFill rotWithShape="1">
          <a:blip r:embed="rId4">
            <a:alphaModFix/>
          </a:blip>
          <a:srcRect b="32477" l="26666" r="56388" t="57105"/>
          <a:stretch/>
        </p:blipFill>
        <p:spPr>
          <a:xfrm>
            <a:off x="3668188" y="1330150"/>
            <a:ext cx="1807612" cy="666750"/>
          </a:xfrm>
          <a:prstGeom prst="rect">
            <a:avLst/>
          </a:prstGeom>
          <a:noFill/>
          <a:ln>
            <a:noFill/>
          </a:ln>
        </p:spPr>
      </p:pic>
      <p:sp>
        <p:nvSpPr>
          <p:cNvPr id="367" name="Google Shape;367;p50"/>
          <p:cNvSpPr txBox="1"/>
          <p:nvPr/>
        </p:nvSpPr>
        <p:spPr>
          <a:xfrm>
            <a:off x="3614250" y="1440325"/>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Audio</a:t>
            </a:r>
            <a:endParaRPr b="1" sz="1700">
              <a:solidFill>
                <a:schemeClr val="lt1"/>
              </a:solidFill>
              <a:latin typeface="Lexend"/>
              <a:ea typeface="Lexend"/>
              <a:cs typeface="Lexend"/>
              <a:sym typeface="Lexend"/>
            </a:endParaRPr>
          </a:p>
        </p:txBody>
      </p:sp>
      <p:sp>
        <p:nvSpPr>
          <p:cNvPr id="368" name="Google Shape;368;p50"/>
          <p:cNvSpPr txBox="1"/>
          <p:nvPr/>
        </p:nvSpPr>
        <p:spPr>
          <a:xfrm>
            <a:off x="3614250" y="2637475"/>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Screen</a:t>
            </a:r>
            <a:endParaRPr b="1" sz="1700">
              <a:solidFill>
                <a:schemeClr val="lt1"/>
              </a:solidFill>
              <a:latin typeface="Lexend"/>
              <a:ea typeface="Lexend"/>
              <a:cs typeface="Lexend"/>
              <a:sym typeface="Lexend"/>
            </a:endParaRPr>
          </a:p>
        </p:txBody>
      </p:sp>
      <p:sp>
        <p:nvSpPr>
          <p:cNvPr id="369" name="Google Shape;369;p50"/>
          <p:cNvSpPr txBox="1"/>
          <p:nvPr/>
        </p:nvSpPr>
        <p:spPr>
          <a:xfrm>
            <a:off x="3560300" y="3834625"/>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About</a:t>
            </a:r>
            <a:endParaRPr b="1" sz="1700">
              <a:solidFill>
                <a:schemeClr val="lt1"/>
              </a:solidFill>
              <a:latin typeface="Lexend"/>
              <a:ea typeface="Lexend"/>
              <a:cs typeface="Lexend"/>
              <a:sym typeface="Lexend"/>
            </a:endParaRPr>
          </a:p>
        </p:txBody>
      </p:sp>
      <p:pic>
        <p:nvPicPr>
          <p:cNvPr id="370" name="Google Shape;370;p50"/>
          <p:cNvPicPr preferRelativeResize="0"/>
          <p:nvPr/>
        </p:nvPicPr>
        <p:blipFill rotWithShape="1">
          <a:blip r:embed="rId5">
            <a:alphaModFix/>
          </a:blip>
          <a:srcRect b="54629" l="38473" r="53609" t="30787"/>
          <a:stretch/>
        </p:blipFill>
        <p:spPr>
          <a:xfrm>
            <a:off x="755675" y="292175"/>
            <a:ext cx="603250" cy="666750"/>
          </a:xfrm>
          <a:prstGeom prst="rect">
            <a:avLst/>
          </a:prstGeom>
          <a:noFill/>
          <a:ln>
            <a:noFill/>
          </a:ln>
        </p:spPr>
      </p:pic>
      <p:pic>
        <p:nvPicPr>
          <p:cNvPr id="371" name="Google Shape;371;p50"/>
          <p:cNvPicPr preferRelativeResize="0"/>
          <p:nvPr/>
        </p:nvPicPr>
        <p:blipFill rotWithShape="1">
          <a:blip r:embed="rId5">
            <a:alphaModFix/>
          </a:blip>
          <a:srcRect b="54629" l="38473" r="53609" t="30787"/>
          <a:stretch/>
        </p:blipFill>
        <p:spPr>
          <a:xfrm>
            <a:off x="7778125" y="292175"/>
            <a:ext cx="603250" cy="666750"/>
          </a:xfrm>
          <a:prstGeom prst="rect">
            <a:avLst/>
          </a:prstGeom>
          <a:noFill/>
          <a:ln>
            <a:noFill/>
          </a:ln>
        </p:spPr>
      </p:pic>
      <p:pic>
        <p:nvPicPr>
          <p:cNvPr id="372" name="Google Shape;372;p50"/>
          <p:cNvPicPr preferRelativeResize="0"/>
          <p:nvPr/>
        </p:nvPicPr>
        <p:blipFill rotWithShape="1">
          <a:blip r:embed="rId6">
            <a:alphaModFix/>
          </a:blip>
          <a:srcRect b="35360" l="31867" r="30641" t="32531"/>
          <a:stretch/>
        </p:blipFill>
        <p:spPr>
          <a:xfrm>
            <a:off x="887163" y="480787"/>
            <a:ext cx="340275" cy="289525"/>
          </a:xfrm>
          <a:prstGeom prst="rect">
            <a:avLst/>
          </a:prstGeom>
          <a:noFill/>
          <a:ln>
            <a:noFill/>
          </a:ln>
        </p:spPr>
      </p:pic>
      <p:pic>
        <p:nvPicPr>
          <p:cNvPr id="373" name="Google Shape;373;p50"/>
          <p:cNvPicPr preferRelativeResize="0"/>
          <p:nvPr/>
        </p:nvPicPr>
        <p:blipFill rotWithShape="1">
          <a:blip r:embed="rId7">
            <a:alphaModFix/>
          </a:blip>
          <a:srcRect b="30794" l="24334" r="24927" t="24316"/>
          <a:stretch/>
        </p:blipFill>
        <p:spPr>
          <a:xfrm>
            <a:off x="7909612" y="463448"/>
            <a:ext cx="340275" cy="32420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79" name="Google Shape;379;p51"/>
          <p:cNvPicPr preferRelativeResize="0"/>
          <p:nvPr/>
        </p:nvPicPr>
        <p:blipFill>
          <a:blip r:embed="rId3">
            <a:alphaModFix/>
          </a:blip>
          <a:stretch>
            <a:fillRect/>
          </a:stretch>
        </p:blipFill>
        <p:spPr>
          <a:xfrm>
            <a:off x="603250" y="190500"/>
            <a:ext cx="7937500" cy="4762500"/>
          </a:xfrm>
          <a:prstGeom prst="rect">
            <a:avLst/>
          </a:prstGeom>
          <a:noFill/>
          <a:ln>
            <a:noFill/>
          </a:ln>
        </p:spPr>
      </p:pic>
      <p:pic>
        <p:nvPicPr>
          <p:cNvPr id="380" name="Google Shape;380;p51"/>
          <p:cNvPicPr preferRelativeResize="0"/>
          <p:nvPr/>
        </p:nvPicPr>
        <p:blipFill rotWithShape="1">
          <a:blip r:embed="rId4">
            <a:alphaModFix/>
          </a:blip>
          <a:srcRect b="32477" l="26666" r="56388" t="57105"/>
          <a:stretch/>
        </p:blipFill>
        <p:spPr>
          <a:xfrm>
            <a:off x="3668188" y="1905000"/>
            <a:ext cx="1807612" cy="666750"/>
          </a:xfrm>
          <a:prstGeom prst="rect">
            <a:avLst/>
          </a:prstGeom>
          <a:noFill/>
          <a:ln>
            <a:noFill/>
          </a:ln>
        </p:spPr>
      </p:pic>
      <p:pic>
        <p:nvPicPr>
          <p:cNvPr id="381" name="Google Shape;381;p51"/>
          <p:cNvPicPr preferRelativeResize="0"/>
          <p:nvPr/>
        </p:nvPicPr>
        <p:blipFill rotWithShape="1">
          <a:blip r:embed="rId4">
            <a:alphaModFix/>
          </a:blip>
          <a:srcRect b="32477" l="26666" r="56388" t="57105"/>
          <a:stretch/>
        </p:blipFill>
        <p:spPr>
          <a:xfrm>
            <a:off x="3668188" y="3019275"/>
            <a:ext cx="1807612" cy="666750"/>
          </a:xfrm>
          <a:prstGeom prst="rect">
            <a:avLst/>
          </a:prstGeom>
          <a:noFill/>
          <a:ln>
            <a:noFill/>
          </a:ln>
        </p:spPr>
      </p:pic>
      <p:pic>
        <p:nvPicPr>
          <p:cNvPr id="382" name="Google Shape;382;p51"/>
          <p:cNvPicPr preferRelativeResize="0"/>
          <p:nvPr/>
        </p:nvPicPr>
        <p:blipFill rotWithShape="1">
          <a:blip r:embed="rId5">
            <a:alphaModFix/>
          </a:blip>
          <a:srcRect b="54629" l="38473" r="53609" t="30787"/>
          <a:stretch/>
        </p:blipFill>
        <p:spPr>
          <a:xfrm>
            <a:off x="755675" y="292175"/>
            <a:ext cx="603250" cy="666750"/>
          </a:xfrm>
          <a:prstGeom prst="rect">
            <a:avLst/>
          </a:prstGeom>
          <a:noFill/>
          <a:ln>
            <a:noFill/>
          </a:ln>
        </p:spPr>
      </p:pic>
      <p:pic>
        <p:nvPicPr>
          <p:cNvPr id="383" name="Google Shape;383;p51"/>
          <p:cNvPicPr preferRelativeResize="0"/>
          <p:nvPr/>
        </p:nvPicPr>
        <p:blipFill rotWithShape="1">
          <a:blip r:embed="rId6">
            <a:alphaModFix/>
          </a:blip>
          <a:srcRect b="35360" l="31867" r="30641" t="32531"/>
          <a:stretch/>
        </p:blipFill>
        <p:spPr>
          <a:xfrm>
            <a:off x="887163" y="480787"/>
            <a:ext cx="340275" cy="289525"/>
          </a:xfrm>
          <a:prstGeom prst="rect">
            <a:avLst/>
          </a:prstGeom>
          <a:noFill/>
          <a:ln>
            <a:noFill/>
          </a:ln>
        </p:spPr>
      </p:pic>
      <p:pic>
        <p:nvPicPr>
          <p:cNvPr id="384" name="Google Shape;384;p51"/>
          <p:cNvPicPr preferRelativeResize="0"/>
          <p:nvPr/>
        </p:nvPicPr>
        <p:blipFill rotWithShape="1">
          <a:blip r:embed="rId5">
            <a:alphaModFix/>
          </a:blip>
          <a:srcRect b="54629" l="38473" r="53609" t="30787"/>
          <a:stretch/>
        </p:blipFill>
        <p:spPr>
          <a:xfrm>
            <a:off x="7778125" y="292175"/>
            <a:ext cx="603250" cy="666750"/>
          </a:xfrm>
          <a:prstGeom prst="rect">
            <a:avLst/>
          </a:prstGeom>
          <a:noFill/>
          <a:ln>
            <a:noFill/>
          </a:ln>
        </p:spPr>
      </p:pic>
      <p:pic>
        <p:nvPicPr>
          <p:cNvPr id="385" name="Google Shape;385;p51"/>
          <p:cNvPicPr preferRelativeResize="0"/>
          <p:nvPr/>
        </p:nvPicPr>
        <p:blipFill rotWithShape="1">
          <a:blip r:embed="rId7">
            <a:alphaModFix/>
          </a:blip>
          <a:srcRect b="30794" l="24334" r="24927" t="24316"/>
          <a:stretch/>
        </p:blipFill>
        <p:spPr>
          <a:xfrm>
            <a:off x="7909612" y="463448"/>
            <a:ext cx="340275" cy="324202"/>
          </a:xfrm>
          <a:prstGeom prst="rect">
            <a:avLst/>
          </a:prstGeom>
          <a:noFill/>
          <a:ln>
            <a:noFill/>
          </a:ln>
        </p:spPr>
      </p:pic>
      <p:sp>
        <p:nvSpPr>
          <p:cNvPr id="386" name="Google Shape;386;p51"/>
          <p:cNvSpPr txBox="1"/>
          <p:nvPr/>
        </p:nvSpPr>
        <p:spPr>
          <a:xfrm>
            <a:off x="3614250" y="2015175"/>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Up</a:t>
            </a:r>
            <a:endParaRPr b="1" sz="1700">
              <a:solidFill>
                <a:schemeClr val="lt1"/>
              </a:solidFill>
              <a:latin typeface="Lexend"/>
              <a:ea typeface="Lexend"/>
              <a:cs typeface="Lexend"/>
              <a:sym typeface="Lexend"/>
            </a:endParaRPr>
          </a:p>
        </p:txBody>
      </p:sp>
      <p:sp>
        <p:nvSpPr>
          <p:cNvPr id="387" name="Google Shape;387;p51"/>
          <p:cNvSpPr txBox="1"/>
          <p:nvPr/>
        </p:nvSpPr>
        <p:spPr>
          <a:xfrm>
            <a:off x="3614250" y="3129450"/>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Down</a:t>
            </a:r>
            <a:endParaRPr b="1" sz="1700">
              <a:solidFill>
                <a:schemeClr val="lt1"/>
              </a:solidFill>
              <a:latin typeface="Lexend"/>
              <a:ea typeface="Lexend"/>
              <a:cs typeface="Lexend"/>
              <a:sym typeface="Lexend"/>
            </a:endParaRPr>
          </a:p>
        </p:txBody>
      </p:sp>
      <p:sp>
        <p:nvSpPr>
          <p:cNvPr id="388" name="Google Shape;388;p51"/>
          <p:cNvSpPr txBox="1"/>
          <p:nvPr/>
        </p:nvSpPr>
        <p:spPr>
          <a:xfrm>
            <a:off x="3007627" y="480775"/>
            <a:ext cx="31218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lt1"/>
                </a:solidFill>
                <a:latin typeface="Lexend"/>
                <a:ea typeface="Lexend"/>
                <a:cs typeface="Lexend"/>
                <a:sym typeface="Lexend"/>
              </a:rPr>
              <a:t>Brightness</a:t>
            </a:r>
            <a:endParaRPr b="1" sz="4000">
              <a:solidFill>
                <a:schemeClr val="lt1"/>
              </a:solidFill>
              <a:latin typeface="Lexend"/>
              <a:ea typeface="Lexend"/>
              <a:cs typeface="Lexend"/>
              <a:sym typeface="Lexe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Galvo Control Flowchart</a:t>
            </a:r>
            <a:endParaRPr/>
          </a:p>
        </p:txBody>
      </p:sp>
      <p:sp>
        <p:nvSpPr>
          <p:cNvPr id="75" name="Google Shape;75;p16"/>
          <p:cNvSpPr txBox="1"/>
          <p:nvPr>
            <p:ph idx="1" type="body"/>
          </p:nvPr>
        </p:nvSpPr>
        <p:spPr>
          <a:xfrm>
            <a:off x="311700" y="1152475"/>
            <a:ext cx="47202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Code sends a value (0-4095 u12) to the dac using SPI, value is stored at one of two registers depending on what galvo.</a:t>
            </a:r>
            <a:endParaRPr sz="1600"/>
          </a:p>
          <a:p>
            <a:pPr indent="-330200" lvl="0" marL="457200" rtl="0" algn="l">
              <a:spcBef>
                <a:spcPts val="0"/>
              </a:spcBef>
              <a:spcAft>
                <a:spcPts val="0"/>
              </a:spcAft>
              <a:buSzPts val="1600"/>
              <a:buChar char="●"/>
            </a:pPr>
            <a:r>
              <a:rPr lang="en" sz="1600"/>
              <a:t>DAC takes value, and maps it to a (0-5v) signal</a:t>
            </a:r>
            <a:endParaRPr sz="1600"/>
          </a:p>
          <a:p>
            <a:pPr indent="-330200" lvl="0" marL="457200" rtl="0" algn="l">
              <a:spcBef>
                <a:spcPts val="0"/>
              </a:spcBef>
              <a:spcAft>
                <a:spcPts val="0"/>
              </a:spcAft>
              <a:buSzPts val="1600"/>
              <a:buChar char="●"/>
            </a:pPr>
            <a:r>
              <a:rPr lang="en" sz="1600"/>
              <a:t>DAC Signal Processing takes the 0-5v signal, and converts it to a -5v / +5v </a:t>
            </a:r>
            <a:r>
              <a:rPr lang="en" sz="1600"/>
              <a:t>differential</a:t>
            </a:r>
            <a:r>
              <a:rPr lang="en" sz="1600"/>
              <a:t> signal</a:t>
            </a:r>
            <a:endParaRPr sz="1600"/>
          </a:p>
          <a:p>
            <a:pPr indent="-330200" lvl="0" marL="457200" rtl="0" algn="l">
              <a:spcBef>
                <a:spcPts val="0"/>
              </a:spcBef>
              <a:spcAft>
                <a:spcPts val="0"/>
              </a:spcAft>
              <a:buSzPts val="1600"/>
              <a:buChar char="●"/>
            </a:pPr>
            <a:r>
              <a:rPr lang="en" sz="1600"/>
              <a:t>Differential signal is fed into the galvo driver, when then control the galvos</a:t>
            </a:r>
            <a:endParaRPr sz="1600"/>
          </a:p>
        </p:txBody>
      </p:sp>
      <p:sp>
        <p:nvSpPr>
          <p:cNvPr id="76" name="Google Shape;76;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77" name="Google Shape;77;p16"/>
          <p:cNvPicPr preferRelativeResize="0"/>
          <p:nvPr/>
        </p:nvPicPr>
        <p:blipFill>
          <a:blip r:embed="rId3">
            <a:alphaModFix/>
          </a:blip>
          <a:stretch>
            <a:fillRect/>
          </a:stretch>
        </p:blipFill>
        <p:spPr>
          <a:xfrm>
            <a:off x="5293325" y="223988"/>
            <a:ext cx="3650325" cy="49195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94" name="Google Shape;394;p52"/>
          <p:cNvPicPr preferRelativeResize="0"/>
          <p:nvPr/>
        </p:nvPicPr>
        <p:blipFill>
          <a:blip r:embed="rId3">
            <a:alphaModFix/>
          </a:blip>
          <a:stretch>
            <a:fillRect/>
          </a:stretch>
        </p:blipFill>
        <p:spPr>
          <a:xfrm>
            <a:off x="603250" y="190500"/>
            <a:ext cx="7937500" cy="4762500"/>
          </a:xfrm>
          <a:prstGeom prst="rect">
            <a:avLst/>
          </a:prstGeom>
          <a:noFill/>
          <a:ln>
            <a:noFill/>
          </a:ln>
        </p:spPr>
      </p:pic>
      <p:pic>
        <p:nvPicPr>
          <p:cNvPr id="395" name="Google Shape;395;p52"/>
          <p:cNvPicPr preferRelativeResize="0"/>
          <p:nvPr/>
        </p:nvPicPr>
        <p:blipFill rotWithShape="1">
          <a:blip r:embed="rId4">
            <a:alphaModFix/>
          </a:blip>
          <a:srcRect b="54629" l="38473" r="53609" t="30787"/>
          <a:stretch/>
        </p:blipFill>
        <p:spPr>
          <a:xfrm>
            <a:off x="755675" y="292175"/>
            <a:ext cx="603250" cy="666750"/>
          </a:xfrm>
          <a:prstGeom prst="rect">
            <a:avLst/>
          </a:prstGeom>
          <a:noFill/>
          <a:ln>
            <a:noFill/>
          </a:ln>
        </p:spPr>
      </p:pic>
      <p:pic>
        <p:nvPicPr>
          <p:cNvPr id="396" name="Google Shape;396;p52"/>
          <p:cNvPicPr preferRelativeResize="0"/>
          <p:nvPr/>
        </p:nvPicPr>
        <p:blipFill rotWithShape="1">
          <a:blip r:embed="rId5">
            <a:alphaModFix/>
          </a:blip>
          <a:srcRect b="35360" l="31867" r="30641" t="32531"/>
          <a:stretch/>
        </p:blipFill>
        <p:spPr>
          <a:xfrm>
            <a:off x="887163" y="480787"/>
            <a:ext cx="340275" cy="289525"/>
          </a:xfrm>
          <a:prstGeom prst="rect">
            <a:avLst/>
          </a:prstGeom>
          <a:noFill/>
          <a:ln>
            <a:noFill/>
          </a:ln>
        </p:spPr>
      </p:pic>
      <p:pic>
        <p:nvPicPr>
          <p:cNvPr id="397" name="Google Shape;397;p52"/>
          <p:cNvPicPr preferRelativeResize="0"/>
          <p:nvPr/>
        </p:nvPicPr>
        <p:blipFill rotWithShape="1">
          <a:blip r:embed="rId4">
            <a:alphaModFix/>
          </a:blip>
          <a:srcRect b="54629" l="38473" r="53609" t="30787"/>
          <a:stretch/>
        </p:blipFill>
        <p:spPr>
          <a:xfrm>
            <a:off x="7778125" y="292175"/>
            <a:ext cx="603250" cy="666750"/>
          </a:xfrm>
          <a:prstGeom prst="rect">
            <a:avLst/>
          </a:prstGeom>
          <a:noFill/>
          <a:ln>
            <a:noFill/>
          </a:ln>
        </p:spPr>
      </p:pic>
      <p:pic>
        <p:nvPicPr>
          <p:cNvPr id="398" name="Google Shape;398;p52"/>
          <p:cNvPicPr preferRelativeResize="0"/>
          <p:nvPr/>
        </p:nvPicPr>
        <p:blipFill rotWithShape="1">
          <a:blip r:embed="rId6">
            <a:alphaModFix/>
          </a:blip>
          <a:srcRect b="30794" l="24334" r="24927" t="24316"/>
          <a:stretch/>
        </p:blipFill>
        <p:spPr>
          <a:xfrm>
            <a:off x="7909612" y="463448"/>
            <a:ext cx="340275" cy="324202"/>
          </a:xfrm>
          <a:prstGeom prst="rect">
            <a:avLst/>
          </a:prstGeom>
          <a:noFill/>
          <a:ln>
            <a:noFill/>
          </a:ln>
        </p:spPr>
      </p:pic>
      <p:pic>
        <p:nvPicPr>
          <p:cNvPr id="399" name="Google Shape;399;p52"/>
          <p:cNvPicPr preferRelativeResize="0"/>
          <p:nvPr/>
        </p:nvPicPr>
        <p:blipFill rotWithShape="1">
          <a:blip r:embed="rId7">
            <a:alphaModFix/>
          </a:blip>
          <a:srcRect b="32427" l="26592" r="56325" t="56895"/>
          <a:stretch/>
        </p:blipFill>
        <p:spPr>
          <a:xfrm>
            <a:off x="3679500" y="1484463"/>
            <a:ext cx="1778038" cy="666750"/>
          </a:xfrm>
          <a:prstGeom prst="rect">
            <a:avLst/>
          </a:prstGeom>
          <a:noFill/>
          <a:ln>
            <a:noFill/>
          </a:ln>
        </p:spPr>
      </p:pic>
      <p:pic>
        <p:nvPicPr>
          <p:cNvPr id="400" name="Google Shape;400;p52"/>
          <p:cNvPicPr preferRelativeResize="0"/>
          <p:nvPr/>
        </p:nvPicPr>
        <p:blipFill rotWithShape="1">
          <a:blip r:embed="rId8">
            <a:alphaModFix/>
          </a:blip>
          <a:srcRect b="31833" l="26592" r="56325" t="57093"/>
          <a:stretch/>
        </p:blipFill>
        <p:spPr>
          <a:xfrm>
            <a:off x="3714763" y="2617950"/>
            <a:ext cx="1714472" cy="666750"/>
          </a:xfrm>
          <a:prstGeom prst="rect">
            <a:avLst/>
          </a:prstGeom>
          <a:noFill/>
          <a:ln>
            <a:noFill/>
          </a:ln>
        </p:spPr>
      </p:pic>
      <p:sp>
        <p:nvSpPr>
          <p:cNvPr id="401" name="Google Shape;401;p52"/>
          <p:cNvSpPr txBox="1"/>
          <p:nvPr/>
        </p:nvSpPr>
        <p:spPr>
          <a:xfrm>
            <a:off x="3614250" y="1594638"/>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Internal</a:t>
            </a:r>
            <a:endParaRPr b="1" sz="1700">
              <a:solidFill>
                <a:schemeClr val="lt1"/>
              </a:solidFill>
              <a:latin typeface="Lexend"/>
              <a:ea typeface="Lexend"/>
              <a:cs typeface="Lexend"/>
              <a:sym typeface="Lexend"/>
            </a:endParaRPr>
          </a:p>
        </p:txBody>
      </p:sp>
      <p:sp>
        <p:nvSpPr>
          <p:cNvPr id="402" name="Google Shape;402;p52"/>
          <p:cNvSpPr txBox="1"/>
          <p:nvPr/>
        </p:nvSpPr>
        <p:spPr>
          <a:xfrm>
            <a:off x="3614250" y="2728125"/>
            <a:ext cx="1915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Lexend"/>
                <a:ea typeface="Lexend"/>
                <a:cs typeface="Lexend"/>
                <a:sym typeface="Lexend"/>
              </a:rPr>
              <a:t>External</a:t>
            </a:r>
            <a:endParaRPr b="1" sz="1700">
              <a:solidFill>
                <a:schemeClr val="lt1"/>
              </a:solidFill>
              <a:latin typeface="Lexend"/>
              <a:ea typeface="Lexend"/>
              <a:cs typeface="Lexend"/>
              <a:sym typeface="Lexend"/>
            </a:endParaRPr>
          </a:p>
        </p:txBody>
      </p:sp>
      <p:cxnSp>
        <p:nvCxnSpPr>
          <p:cNvPr id="403" name="Google Shape;403;p52"/>
          <p:cNvCxnSpPr/>
          <p:nvPr/>
        </p:nvCxnSpPr>
        <p:spPr>
          <a:xfrm>
            <a:off x="2425050" y="4143475"/>
            <a:ext cx="4293900" cy="9000"/>
          </a:xfrm>
          <a:prstGeom prst="straightConnector1">
            <a:avLst/>
          </a:prstGeom>
          <a:noFill/>
          <a:ln cap="flat" cmpd="sng" w="38100">
            <a:solidFill>
              <a:schemeClr val="lt1"/>
            </a:solidFill>
            <a:prstDash val="solid"/>
            <a:round/>
            <a:headEnd len="med" w="med" type="none"/>
            <a:tailEnd len="med" w="med" type="none"/>
          </a:ln>
        </p:spPr>
      </p:cxnSp>
      <p:cxnSp>
        <p:nvCxnSpPr>
          <p:cNvPr id="404" name="Google Shape;404;p52"/>
          <p:cNvCxnSpPr/>
          <p:nvPr/>
        </p:nvCxnSpPr>
        <p:spPr>
          <a:xfrm>
            <a:off x="6349875" y="3917425"/>
            <a:ext cx="0" cy="461100"/>
          </a:xfrm>
          <a:prstGeom prst="straightConnector1">
            <a:avLst/>
          </a:prstGeom>
          <a:noFill/>
          <a:ln cap="flat" cmpd="sng" w="38100">
            <a:solidFill>
              <a:schemeClr val="lt1"/>
            </a:solidFill>
            <a:prstDash val="solid"/>
            <a:round/>
            <a:headEnd len="med" w="med" type="none"/>
            <a:tailEnd len="med" w="med" type="none"/>
          </a:ln>
        </p:spPr>
      </p:cxnSp>
      <p:sp>
        <p:nvSpPr>
          <p:cNvPr id="405" name="Google Shape;405;p52"/>
          <p:cNvSpPr txBox="1"/>
          <p:nvPr/>
        </p:nvSpPr>
        <p:spPr>
          <a:xfrm>
            <a:off x="3614250" y="4378525"/>
            <a:ext cx="19155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solidFill>
                  <a:schemeClr val="lt1"/>
                </a:solidFill>
                <a:latin typeface="Lexend"/>
                <a:ea typeface="Lexend"/>
                <a:cs typeface="Lexend"/>
                <a:sym typeface="Lexend"/>
              </a:rPr>
              <a:t>Volume</a:t>
            </a:r>
            <a:endParaRPr b="1" sz="1500">
              <a:solidFill>
                <a:schemeClr val="lt1"/>
              </a:solidFill>
              <a:latin typeface="Lexend"/>
              <a:ea typeface="Lexend"/>
              <a:cs typeface="Lexend"/>
              <a:sym typeface="Lexend"/>
            </a:endParaRPr>
          </a:p>
        </p:txBody>
      </p:sp>
      <p:sp>
        <p:nvSpPr>
          <p:cNvPr id="406" name="Google Shape;406;p52"/>
          <p:cNvSpPr txBox="1"/>
          <p:nvPr/>
        </p:nvSpPr>
        <p:spPr>
          <a:xfrm>
            <a:off x="3007627" y="352075"/>
            <a:ext cx="31218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lt1"/>
                </a:solidFill>
                <a:latin typeface="Lexend"/>
                <a:ea typeface="Lexend"/>
                <a:cs typeface="Lexend"/>
                <a:sym typeface="Lexend"/>
              </a:rPr>
              <a:t>Audio</a:t>
            </a:r>
            <a:endParaRPr b="1" sz="4000">
              <a:solidFill>
                <a:schemeClr val="lt1"/>
              </a:solidFill>
              <a:latin typeface="Lexend"/>
              <a:ea typeface="Lexend"/>
              <a:cs typeface="Lexend"/>
              <a:sym typeface="Lexen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Software Summary</a:t>
            </a:r>
            <a:endParaRPr/>
          </a:p>
        </p:txBody>
      </p:sp>
      <p:sp>
        <p:nvSpPr>
          <p:cNvPr id="412" name="Google Shape;412;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413" name="Google Shape;413;p53"/>
          <p:cNvPicPr preferRelativeResize="0"/>
          <p:nvPr/>
        </p:nvPicPr>
        <p:blipFill>
          <a:blip r:embed="rId3">
            <a:alphaModFix/>
          </a:blip>
          <a:stretch>
            <a:fillRect/>
          </a:stretch>
        </p:blipFill>
        <p:spPr>
          <a:xfrm>
            <a:off x="479074" y="975325"/>
            <a:ext cx="5911749" cy="36009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Current issues with the project</a:t>
            </a:r>
            <a:endParaRPr/>
          </a:p>
        </p:txBody>
      </p:sp>
      <p:sp>
        <p:nvSpPr>
          <p:cNvPr id="419" name="Google Shape;419;p5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25000" lnSpcReduction="20000"/>
          </a:bodyPr>
          <a:lstStyle/>
          <a:p>
            <a:pPr indent="-319087" lvl="0" marL="457200" rtl="0" algn="l">
              <a:spcBef>
                <a:spcPts val="0"/>
              </a:spcBef>
              <a:spcAft>
                <a:spcPts val="0"/>
              </a:spcAft>
              <a:buSzPct val="100000"/>
              <a:buChar char="●"/>
            </a:pPr>
            <a:r>
              <a:rPr lang="en" sz="5700"/>
              <a:t>Balancing laser </a:t>
            </a:r>
            <a:r>
              <a:rPr lang="en" sz="5700"/>
              <a:t>intensity</a:t>
            </a:r>
            <a:r>
              <a:rPr lang="en" sz="5700"/>
              <a:t> between the Red, Green, Blue Lasers</a:t>
            </a:r>
            <a:endParaRPr sz="5700"/>
          </a:p>
          <a:p>
            <a:pPr indent="-319087" lvl="1" marL="914400" rtl="0" algn="l">
              <a:spcBef>
                <a:spcPts val="0"/>
              </a:spcBef>
              <a:spcAft>
                <a:spcPts val="0"/>
              </a:spcAft>
              <a:buSzPct val="100000"/>
              <a:buChar char="○"/>
            </a:pPr>
            <a:r>
              <a:rPr lang="en" sz="5700"/>
              <a:t>Not all laser are created equal, our current red and blue lasers are </a:t>
            </a:r>
            <a:r>
              <a:rPr lang="en" sz="5700"/>
              <a:t>inadequate intensity</a:t>
            </a:r>
            <a:endParaRPr sz="5700"/>
          </a:p>
          <a:p>
            <a:pPr indent="-319087" lvl="0" marL="457200" rtl="0" algn="l">
              <a:spcBef>
                <a:spcPts val="0"/>
              </a:spcBef>
              <a:spcAft>
                <a:spcPts val="0"/>
              </a:spcAft>
              <a:buSzPct val="100000"/>
              <a:buChar char="●"/>
            </a:pPr>
            <a:r>
              <a:rPr lang="en" sz="5700"/>
              <a:t>Laser mount</a:t>
            </a:r>
            <a:endParaRPr sz="5700"/>
          </a:p>
          <a:p>
            <a:pPr indent="-319087" lvl="1" marL="914400" rtl="0" algn="l">
              <a:spcBef>
                <a:spcPts val="0"/>
              </a:spcBef>
              <a:spcAft>
                <a:spcPts val="0"/>
              </a:spcAft>
              <a:buSzPct val="100000"/>
              <a:buChar char="○"/>
            </a:pPr>
            <a:r>
              <a:rPr lang="en" sz="5700"/>
              <a:t>There is a clearance issue with one of the galvo driver boards, revisions of design is needed</a:t>
            </a:r>
            <a:endParaRPr sz="5700"/>
          </a:p>
          <a:p>
            <a:pPr indent="-319087" lvl="1" marL="914400" rtl="0" algn="l">
              <a:spcBef>
                <a:spcPts val="0"/>
              </a:spcBef>
              <a:spcAft>
                <a:spcPts val="0"/>
              </a:spcAft>
              <a:buSzPct val="100000"/>
              <a:buChar char="○"/>
            </a:pPr>
            <a:r>
              <a:rPr lang="en" sz="5700"/>
              <a:t>Lasers tend to become unaligned after extended periods of use, consider using a tougher material for the mount?</a:t>
            </a:r>
            <a:endParaRPr sz="5700"/>
          </a:p>
          <a:p>
            <a:pPr indent="-319087" lvl="0" marL="457200" rtl="0" algn="l">
              <a:spcBef>
                <a:spcPts val="0"/>
              </a:spcBef>
              <a:spcAft>
                <a:spcPts val="0"/>
              </a:spcAft>
              <a:buSzPct val="100000"/>
              <a:buChar char="●"/>
            </a:pPr>
            <a:r>
              <a:rPr lang="en" sz="5700"/>
              <a:t>Heatings issues (Case Design)</a:t>
            </a:r>
            <a:endParaRPr sz="5700"/>
          </a:p>
          <a:p>
            <a:pPr indent="-319087" lvl="1" marL="914400" rtl="0" algn="l">
              <a:spcBef>
                <a:spcPts val="0"/>
              </a:spcBef>
              <a:spcAft>
                <a:spcPts val="0"/>
              </a:spcAft>
              <a:buSzPct val="100000"/>
              <a:buChar char="○"/>
            </a:pPr>
            <a:r>
              <a:rPr lang="en" sz="5700"/>
              <a:t>Galvo drivers are currently causing the most heat</a:t>
            </a:r>
            <a:endParaRPr sz="5700"/>
          </a:p>
          <a:p>
            <a:pPr indent="-319087" lvl="0" marL="457200" rtl="0" algn="l">
              <a:spcBef>
                <a:spcPts val="0"/>
              </a:spcBef>
              <a:spcAft>
                <a:spcPts val="0"/>
              </a:spcAft>
              <a:buSzPct val="100000"/>
              <a:buChar char="●"/>
            </a:pPr>
            <a:r>
              <a:rPr lang="en" sz="5700"/>
              <a:t>Wire clutter (Case Design)</a:t>
            </a:r>
            <a:endParaRPr sz="5700"/>
          </a:p>
          <a:p>
            <a:pPr indent="-319087" lvl="1" marL="914400" rtl="0" algn="l">
              <a:spcBef>
                <a:spcPts val="0"/>
              </a:spcBef>
              <a:spcAft>
                <a:spcPts val="0"/>
              </a:spcAft>
              <a:buSzPct val="100000"/>
              <a:buChar char="○"/>
            </a:pPr>
            <a:r>
              <a:rPr lang="en" sz="5700"/>
              <a:t>The unit looks like a piece of electronic waste, we need to pretty this thing up, or throw it in a box</a:t>
            </a:r>
            <a:endParaRPr sz="5700"/>
          </a:p>
          <a:p>
            <a:pPr indent="-319087" lvl="0" marL="457200" rtl="0" algn="l">
              <a:spcBef>
                <a:spcPts val="0"/>
              </a:spcBef>
              <a:spcAft>
                <a:spcPts val="0"/>
              </a:spcAft>
              <a:buSzPct val="100000"/>
              <a:buChar char="●"/>
            </a:pPr>
            <a:r>
              <a:rPr lang="en" sz="5700"/>
              <a:t>No working prototype for controllers</a:t>
            </a:r>
            <a:endParaRPr sz="5700"/>
          </a:p>
          <a:p>
            <a:pPr indent="-319087" lvl="1" marL="914400" rtl="0" algn="l">
              <a:spcBef>
                <a:spcPts val="0"/>
              </a:spcBef>
              <a:spcAft>
                <a:spcPts val="0"/>
              </a:spcAft>
              <a:buSzPct val="100000"/>
              <a:buChar char="○"/>
            </a:pPr>
            <a:r>
              <a:rPr lang="en" sz="5700"/>
              <a:t>Having issues getting the batteries to work properly on the wireless controllers, might need to plan ahead and use the wired version</a:t>
            </a:r>
            <a:endParaRPr sz="5700"/>
          </a:p>
          <a:p>
            <a:pPr indent="-319087" lvl="0" marL="457200" rtl="0" algn="l">
              <a:spcBef>
                <a:spcPts val="0"/>
              </a:spcBef>
              <a:spcAft>
                <a:spcPts val="0"/>
              </a:spcAft>
              <a:buSzPct val="100000"/>
              <a:buChar char="●"/>
            </a:pPr>
            <a:r>
              <a:rPr lang="en" sz="5700"/>
              <a:t>No working prototype for LCD screen</a:t>
            </a:r>
            <a:endParaRPr sz="5700"/>
          </a:p>
          <a:p>
            <a:pPr indent="0" lvl="0" marL="0" rtl="0" algn="l">
              <a:spcBef>
                <a:spcPts val="1200"/>
              </a:spcBef>
              <a:spcAft>
                <a:spcPts val="1200"/>
              </a:spcAft>
              <a:buNone/>
            </a:pPr>
            <a:r>
              <a:t/>
            </a:r>
            <a:endParaRPr/>
          </a:p>
        </p:txBody>
      </p:sp>
      <p:sp>
        <p:nvSpPr>
          <p:cNvPr id="420" name="Google Shape;420;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Current issues with the project (Cont.)</a:t>
            </a:r>
            <a:endParaRPr/>
          </a:p>
        </p:txBody>
      </p:sp>
      <p:sp>
        <p:nvSpPr>
          <p:cNvPr id="426" name="Google Shape;426;p55"/>
          <p:cNvSpPr txBox="1"/>
          <p:nvPr>
            <p:ph idx="1" type="body"/>
          </p:nvPr>
        </p:nvSpPr>
        <p:spPr>
          <a:xfrm>
            <a:off x="311700" y="1152475"/>
            <a:ext cx="51297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Screen distortion</a:t>
            </a:r>
            <a:endParaRPr sz="1600"/>
          </a:p>
          <a:p>
            <a:pPr indent="-330200" lvl="1" marL="914400" rtl="0" algn="l">
              <a:spcBef>
                <a:spcPts val="0"/>
              </a:spcBef>
              <a:spcAft>
                <a:spcPts val="0"/>
              </a:spcAft>
              <a:buSzPts val="1600"/>
              <a:buChar char="○"/>
            </a:pPr>
            <a:r>
              <a:rPr lang="en" sz="1600"/>
              <a:t>Caused by the order that the laser enters the galvo mirrors, not fixable in code, would need to be addressed with some sort of lens.</a:t>
            </a:r>
            <a:endParaRPr sz="1600"/>
          </a:p>
          <a:p>
            <a:pPr indent="0" lvl="0" marL="457200" rtl="0" algn="l">
              <a:spcBef>
                <a:spcPts val="1200"/>
              </a:spcBef>
              <a:spcAft>
                <a:spcPts val="1200"/>
              </a:spcAft>
              <a:buNone/>
            </a:pPr>
            <a:r>
              <a:t/>
            </a:r>
            <a:endParaRPr/>
          </a:p>
        </p:txBody>
      </p:sp>
      <p:sp>
        <p:nvSpPr>
          <p:cNvPr id="427" name="Google Shape;427;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428" name="Google Shape;428;p55"/>
          <p:cNvPicPr preferRelativeResize="0"/>
          <p:nvPr/>
        </p:nvPicPr>
        <p:blipFill>
          <a:blip r:embed="rId3">
            <a:alphaModFix/>
          </a:blip>
          <a:stretch>
            <a:fillRect/>
          </a:stretch>
        </p:blipFill>
        <p:spPr>
          <a:xfrm>
            <a:off x="5593800" y="1170125"/>
            <a:ext cx="3340692" cy="3340692"/>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5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Safety and Risk Mitigation</a:t>
            </a:r>
            <a:endParaRPr/>
          </a:p>
        </p:txBody>
      </p:sp>
      <p:sp>
        <p:nvSpPr>
          <p:cNvPr id="434" name="Google Shape;434;p5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1.66mW per laser</a:t>
            </a:r>
            <a:endParaRPr sz="1600"/>
          </a:p>
          <a:p>
            <a:pPr indent="-330200" lvl="0" marL="457200" rtl="0" algn="l">
              <a:spcBef>
                <a:spcPts val="0"/>
              </a:spcBef>
              <a:spcAft>
                <a:spcPts val="0"/>
              </a:spcAft>
              <a:buSzPts val="1600"/>
              <a:buChar char="●"/>
            </a:pPr>
            <a:r>
              <a:rPr lang="en" sz="1600"/>
              <a:t>Caution screen</a:t>
            </a:r>
            <a:endParaRPr sz="1600"/>
          </a:p>
          <a:p>
            <a:pPr indent="-330200" lvl="0" marL="457200" rtl="0" algn="l">
              <a:spcBef>
                <a:spcPts val="0"/>
              </a:spcBef>
              <a:spcAft>
                <a:spcPts val="0"/>
              </a:spcAft>
              <a:buSzPts val="1600"/>
              <a:buChar char="●"/>
            </a:pPr>
            <a:r>
              <a:rPr lang="en" sz="1600"/>
              <a:t>Heatsink</a:t>
            </a:r>
            <a:endParaRPr sz="1600"/>
          </a:p>
          <a:p>
            <a:pPr indent="-330200" lvl="0" marL="457200" rtl="0" algn="l">
              <a:spcBef>
                <a:spcPts val="0"/>
              </a:spcBef>
              <a:spcAft>
                <a:spcPts val="0"/>
              </a:spcAft>
              <a:buSzPts val="1600"/>
              <a:buChar char="●"/>
            </a:pPr>
            <a:r>
              <a:rPr lang="en" sz="1600"/>
              <a:t>Case</a:t>
            </a:r>
            <a:endParaRPr sz="1600"/>
          </a:p>
        </p:txBody>
      </p:sp>
      <p:sp>
        <p:nvSpPr>
          <p:cNvPr id="435" name="Google Shape;435;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436" name="Google Shape;436;p56"/>
          <p:cNvPicPr preferRelativeResize="0"/>
          <p:nvPr/>
        </p:nvPicPr>
        <p:blipFill>
          <a:blip r:embed="rId3">
            <a:alphaModFix/>
          </a:blip>
          <a:stretch>
            <a:fillRect/>
          </a:stretch>
        </p:blipFill>
        <p:spPr>
          <a:xfrm>
            <a:off x="4913650" y="817275"/>
            <a:ext cx="3558799" cy="29108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Budget</a:t>
            </a:r>
            <a:endParaRPr/>
          </a:p>
        </p:txBody>
      </p:sp>
      <p:sp>
        <p:nvSpPr>
          <p:cNvPr id="442" name="Google Shape;442;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443" name="Google Shape;443;p57"/>
          <p:cNvPicPr preferRelativeResize="0"/>
          <p:nvPr/>
        </p:nvPicPr>
        <p:blipFill>
          <a:blip r:embed="rId3">
            <a:alphaModFix/>
          </a:blip>
          <a:stretch>
            <a:fillRect/>
          </a:stretch>
        </p:blipFill>
        <p:spPr>
          <a:xfrm>
            <a:off x="2876725" y="487701"/>
            <a:ext cx="2174283" cy="45691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Current Steps</a:t>
            </a:r>
            <a:endParaRPr/>
          </a:p>
        </p:txBody>
      </p:sp>
      <p:sp>
        <p:nvSpPr>
          <p:cNvPr id="449" name="Google Shape;449;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450" name="Google Shape;450;p58"/>
          <p:cNvGraphicFramePr/>
          <p:nvPr/>
        </p:nvGraphicFramePr>
        <p:xfrm>
          <a:off x="109050" y="1160975"/>
          <a:ext cx="3000000" cy="3000000"/>
        </p:xfrm>
        <a:graphic>
          <a:graphicData uri="http://schemas.openxmlformats.org/drawingml/2006/table">
            <a:tbl>
              <a:tblPr>
                <a:noFill/>
                <a:tableStyleId>{696FE0D6-6B2C-481B-BDBC-D5C5173436E6}</a:tableStyleId>
              </a:tblPr>
              <a:tblGrid>
                <a:gridCol w="2138200"/>
                <a:gridCol w="2138200"/>
              </a:tblGrid>
              <a:tr h="381000">
                <a:tc>
                  <a:txBody>
                    <a:bodyPr/>
                    <a:lstStyle/>
                    <a:p>
                      <a:pPr indent="0" lvl="0" marL="0" rtl="0" algn="ctr">
                        <a:spcBef>
                          <a:spcPts val="0"/>
                        </a:spcBef>
                        <a:spcAft>
                          <a:spcPts val="0"/>
                        </a:spcAft>
                        <a:buNone/>
                      </a:pPr>
                      <a:r>
                        <a:rPr lang="en" sz="1300">
                          <a:highlight>
                            <a:srgbClr val="FF0000"/>
                          </a:highlight>
                        </a:rPr>
                        <a:t>Week</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Tasks/Goals</a:t>
                      </a:r>
                      <a:endParaRPr sz="1300">
                        <a:highlight>
                          <a:srgbClr val="FF00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FF0000"/>
                          </a:highlight>
                        </a:rPr>
                        <a:t>1 (01/16/23-01/20/23)</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Figure team schedule</a:t>
                      </a:r>
                      <a:endParaRPr sz="1300">
                        <a:highlight>
                          <a:srgbClr val="FF00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FF0000"/>
                          </a:highlight>
                        </a:rPr>
                        <a:t>2 (01/23/23-01/27/23)</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Work on PDR slides</a:t>
                      </a:r>
                      <a:endParaRPr sz="1300">
                        <a:highlight>
                          <a:srgbClr val="FF00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FF0000"/>
                          </a:highlight>
                        </a:rPr>
                        <a:t>3 (01/30/23-02/03/23)</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Present PDR slides</a:t>
                      </a:r>
                      <a:endParaRPr sz="1300">
                        <a:highlight>
                          <a:srgbClr val="FF00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FF0000"/>
                          </a:highlight>
                        </a:rPr>
                        <a:t>4 (02/06/23-02/10/23)</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2D motion control</a:t>
                      </a:r>
                      <a:endParaRPr sz="1300">
                        <a:highlight>
                          <a:srgbClr val="FF00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FF0000"/>
                          </a:highlight>
                        </a:rPr>
                        <a:t>5 (02/13/23-02/17/23)</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Laser power control</a:t>
                      </a:r>
                      <a:endParaRPr sz="1300">
                        <a:highlight>
                          <a:srgbClr val="FF00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FF0000"/>
                          </a:highlight>
                        </a:rPr>
                        <a:t>6 (02/20/23-02/24/23)</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Display multiple objects</a:t>
                      </a:r>
                      <a:endParaRPr sz="1300">
                        <a:highlight>
                          <a:srgbClr val="FF0000"/>
                        </a:highlight>
                      </a:endParaRPr>
                    </a:p>
                  </a:txBody>
                  <a:tcPr marT="91425" marB="91425" marR="91425" marL="91425"/>
                </a:tc>
              </a:tr>
            </a:tbl>
          </a:graphicData>
        </a:graphic>
      </p:graphicFrame>
      <p:graphicFrame>
        <p:nvGraphicFramePr>
          <p:cNvPr id="451" name="Google Shape;451;p58"/>
          <p:cNvGraphicFramePr/>
          <p:nvPr/>
        </p:nvGraphicFramePr>
        <p:xfrm>
          <a:off x="4747550" y="1160975"/>
          <a:ext cx="3000000" cy="3000000"/>
        </p:xfrm>
        <a:graphic>
          <a:graphicData uri="http://schemas.openxmlformats.org/drawingml/2006/table">
            <a:tbl>
              <a:tblPr>
                <a:noFill/>
                <a:tableStyleId>{696FE0D6-6B2C-481B-BDBC-D5C5173436E6}</a:tableStyleId>
              </a:tblPr>
              <a:tblGrid>
                <a:gridCol w="2138200"/>
                <a:gridCol w="2138200"/>
              </a:tblGrid>
              <a:tr h="381000">
                <a:tc>
                  <a:txBody>
                    <a:bodyPr/>
                    <a:lstStyle/>
                    <a:p>
                      <a:pPr indent="0" lvl="0" marL="0" rtl="0" algn="ctr">
                        <a:spcBef>
                          <a:spcPts val="0"/>
                        </a:spcBef>
                        <a:spcAft>
                          <a:spcPts val="0"/>
                        </a:spcAft>
                        <a:buNone/>
                      </a:pPr>
                      <a:r>
                        <a:rPr lang="en" sz="1300">
                          <a:highlight>
                            <a:srgbClr val="FF0000"/>
                          </a:highlight>
                        </a:rPr>
                        <a:t>Week</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Tasks/Goals</a:t>
                      </a:r>
                      <a:endParaRPr sz="1300">
                        <a:highlight>
                          <a:srgbClr val="FF00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FF0000"/>
                          </a:highlight>
                        </a:rPr>
                        <a:t>7 (02/27/23-03/03/23)</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Controllers</a:t>
                      </a:r>
                      <a:endParaRPr sz="1300">
                        <a:highlight>
                          <a:srgbClr val="FF00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FF0000"/>
                          </a:highlight>
                        </a:rPr>
                        <a:t>8 (03/06/23-03/10/23)</a:t>
                      </a:r>
                      <a:endParaRPr sz="1300">
                        <a:highlight>
                          <a:srgbClr val="FF0000"/>
                        </a:highlight>
                      </a:endParaRPr>
                    </a:p>
                  </a:txBody>
                  <a:tcPr marT="91425" marB="91425" marR="91425" marL="91425"/>
                </a:tc>
                <a:tc>
                  <a:txBody>
                    <a:bodyPr/>
                    <a:lstStyle/>
                    <a:p>
                      <a:pPr indent="0" lvl="0" marL="0" rtl="0" algn="ctr">
                        <a:spcBef>
                          <a:spcPts val="0"/>
                        </a:spcBef>
                        <a:spcAft>
                          <a:spcPts val="0"/>
                        </a:spcAft>
                        <a:buNone/>
                      </a:pPr>
                      <a:r>
                        <a:rPr lang="en" sz="1300">
                          <a:highlight>
                            <a:srgbClr val="FF0000"/>
                          </a:highlight>
                        </a:rPr>
                        <a:t>Code a library to display basic shapes</a:t>
                      </a:r>
                      <a:endParaRPr sz="1300">
                        <a:highlight>
                          <a:srgbClr val="FF00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00FF00"/>
                          </a:highlight>
                        </a:rPr>
                        <a:t>9 (03/13/23-03/17/23)</a:t>
                      </a:r>
                      <a:endParaRPr sz="1300">
                        <a:highlight>
                          <a:srgbClr val="00FF00"/>
                        </a:highlight>
                      </a:endParaRPr>
                    </a:p>
                  </a:txBody>
                  <a:tcPr marT="91425" marB="91425" marR="91425" marL="91425" anchor="ctr"/>
                </a:tc>
                <a:tc>
                  <a:txBody>
                    <a:bodyPr/>
                    <a:lstStyle/>
                    <a:p>
                      <a:pPr indent="0" lvl="0" marL="0" rtl="0" algn="ctr">
                        <a:spcBef>
                          <a:spcPts val="0"/>
                        </a:spcBef>
                        <a:spcAft>
                          <a:spcPts val="0"/>
                        </a:spcAft>
                        <a:buNone/>
                      </a:pPr>
                      <a:r>
                        <a:rPr lang="en" sz="1300">
                          <a:highlight>
                            <a:srgbClr val="00FF00"/>
                          </a:highlight>
                        </a:rPr>
                        <a:t>Code pong</a:t>
                      </a:r>
                      <a:endParaRPr sz="1300">
                        <a:highlight>
                          <a:srgbClr val="00FF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00FF00"/>
                          </a:highlight>
                        </a:rPr>
                        <a:t>10 (03/20/23-03/24/23)</a:t>
                      </a:r>
                      <a:endParaRPr sz="1300">
                        <a:highlight>
                          <a:srgbClr val="00FF00"/>
                        </a:highlight>
                      </a:endParaRPr>
                    </a:p>
                  </a:txBody>
                  <a:tcPr marT="91425" marB="91425" marR="91425" marL="91425" anchor="ctr"/>
                </a:tc>
                <a:tc>
                  <a:txBody>
                    <a:bodyPr/>
                    <a:lstStyle/>
                    <a:p>
                      <a:pPr indent="0" lvl="0" marL="0" rtl="0" algn="ctr">
                        <a:spcBef>
                          <a:spcPts val="0"/>
                        </a:spcBef>
                        <a:spcAft>
                          <a:spcPts val="0"/>
                        </a:spcAft>
                        <a:buNone/>
                      </a:pPr>
                      <a:r>
                        <a:rPr lang="en" sz="1300">
                          <a:highlight>
                            <a:srgbClr val="00FF00"/>
                          </a:highlight>
                        </a:rPr>
                        <a:t>Display Pong using library</a:t>
                      </a:r>
                      <a:endParaRPr sz="1300">
                        <a:highlight>
                          <a:srgbClr val="00FF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00FF00"/>
                          </a:highlight>
                        </a:rPr>
                        <a:t>11 (03/27/23-03/31/23)</a:t>
                      </a:r>
                      <a:endParaRPr sz="1300">
                        <a:highlight>
                          <a:srgbClr val="00FF00"/>
                        </a:highlight>
                      </a:endParaRPr>
                    </a:p>
                  </a:txBody>
                  <a:tcPr marT="91425" marB="91425" marR="91425" marL="91425"/>
                </a:tc>
                <a:tc>
                  <a:txBody>
                    <a:bodyPr/>
                    <a:lstStyle/>
                    <a:p>
                      <a:pPr indent="0" lvl="0" marL="0" rtl="0" algn="ctr">
                        <a:spcBef>
                          <a:spcPts val="0"/>
                        </a:spcBef>
                        <a:spcAft>
                          <a:spcPts val="0"/>
                        </a:spcAft>
                        <a:buNone/>
                      </a:pPr>
                      <a:r>
                        <a:rPr lang="en" sz="1300">
                          <a:highlight>
                            <a:srgbClr val="00FF00"/>
                          </a:highlight>
                        </a:rPr>
                        <a:t>Troubleshooting</a:t>
                      </a:r>
                      <a:endParaRPr sz="1300">
                        <a:highlight>
                          <a:srgbClr val="00FF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00FF00"/>
                          </a:highlight>
                        </a:rPr>
                        <a:t>12 (04/03/23-04/07/23)</a:t>
                      </a:r>
                      <a:endParaRPr sz="1300">
                        <a:highlight>
                          <a:srgbClr val="00FF00"/>
                        </a:highlight>
                      </a:endParaRPr>
                    </a:p>
                  </a:txBody>
                  <a:tcPr marT="91425" marB="91425" marR="91425" marL="91425"/>
                </a:tc>
                <a:tc>
                  <a:txBody>
                    <a:bodyPr/>
                    <a:lstStyle/>
                    <a:p>
                      <a:pPr indent="0" lvl="0" marL="0" rtl="0" algn="ctr">
                        <a:spcBef>
                          <a:spcPts val="0"/>
                        </a:spcBef>
                        <a:spcAft>
                          <a:spcPts val="0"/>
                        </a:spcAft>
                        <a:buNone/>
                      </a:pPr>
                      <a:r>
                        <a:rPr lang="en" sz="1300">
                          <a:highlight>
                            <a:srgbClr val="00FF00"/>
                          </a:highlight>
                        </a:rPr>
                        <a:t>Functioning Laser Projector </a:t>
                      </a:r>
                      <a:endParaRPr sz="1300">
                        <a:highlight>
                          <a:srgbClr val="00FF00"/>
                        </a:highlight>
                      </a:endParaRPr>
                    </a:p>
                  </a:txBody>
                  <a:tcPr marT="91425" marB="91425" marR="91425" marL="91425"/>
                </a:tc>
              </a:tr>
              <a:tr h="381000">
                <a:tc>
                  <a:txBody>
                    <a:bodyPr/>
                    <a:lstStyle/>
                    <a:p>
                      <a:pPr indent="0" lvl="0" marL="0" rtl="0" algn="ctr">
                        <a:spcBef>
                          <a:spcPts val="0"/>
                        </a:spcBef>
                        <a:spcAft>
                          <a:spcPts val="0"/>
                        </a:spcAft>
                        <a:buNone/>
                      </a:pPr>
                      <a:r>
                        <a:rPr lang="en" sz="1300">
                          <a:highlight>
                            <a:srgbClr val="00FF00"/>
                          </a:highlight>
                        </a:rPr>
                        <a:t>13 (04/10/23-04/14/23)</a:t>
                      </a:r>
                      <a:endParaRPr sz="1300">
                        <a:highlight>
                          <a:srgbClr val="00FF00"/>
                        </a:highlight>
                      </a:endParaRPr>
                    </a:p>
                  </a:txBody>
                  <a:tcPr marT="91425" marB="91425" marR="91425" marL="91425"/>
                </a:tc>
                <a:tc>
                  <a:txBody>
                    <a:bodyPr/>
                    <a:lstStyle/>
                    <a:p>
                      <a:pPr indent="0" lvl="0" marL="0" rtl="0" algn="ctr">
                        <a:spcBef>
                          <a:spcPts val="0"/>
                        </a:spcBef>
                        <a:spcAft>
                          <a:spcPts val="0"/>
                        </a:spcAft>
                        <a:buNone/>
                      </a:pPr>
                      <a:r>
                        <a:rPr lang="en" sz="1300">
                          <a:highlight>
                            <a:srgbClr val="00FF00"/>
                          </a:highlight>
                        </a:rPr>
                        <a:t>Expo Presentation</a:t>
                      </a:r>
                      <a:endParaRPr sz="1300">
                        <a:highlight>
                          <a:srgbClr val="00FF00"/>
                        </a:highlight>
                      </a:endParaRPr>
                    </a:p>
                  </a:txBody>
                  <a:tcPr marT="91425" marB="91425" marR="91425" marL="91425"/>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Next Steps</a:t>
            </a:r>
            <a:endParaRPr/>
          </a:p>
        </p:txBody>
      </p:sp>
      <p:sp>
        <p:nvSpPr>
          <p:cNvPr id="457" name="Google Shape;457;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458" name="Google Shape;458;p59"/>
          <p:cNvGraphicFramePr/>
          <p:nvPr/>
        </p:nvGraphicFramePr>
        <p:xfrm>
          <a:off x="311700" y="1123775"/>
          <a:ext cx="3000000" cy="3000000"/>
        </p:xfrm>
        <a:graphic>
          <a:graphicData uri="http://schemas.openxmlformats.org/drawingml/2006/table">
            <a:tbl>
              <a:tblPr>
                <a:noFill/>
                <a:tableStyleId>{696FE0D6-6B2C-481B-BDBC-D5C5173436E6}</a:tableStyleId>
              </a:tblPr>
              <a:tblGrid>
                <a:gridCol w="1453400"/>
                <a:gridCol w="6985850"/>
              </a:tblGrid>
              <a:tr h="381000">
                <a:tc>
                  <a:txBody>
                    <a:bodyPr/>
                    <a:lstStyle/>
                    <a:p>
                      <a:pPr indent="0" lvl="0" marL="0" rtl="0" algn="ctr">
                        <a:spcBef>
                          <a:spcPts val="0"/>
                        </a:spcBef>
                        <a:spcAft>
                          <a:spcPts val="0"/>
                        </a:spcAft>
                        <a:buNone/>
                      </a:pPr>
                      <a:r>
                        <a:rPr lang="en" sz="700">
                          <a:highlight>
                            <a:schemeClr val="lt1"/>
                          </a:highlight>
                        </a:rPr>
                        <a:t>Week</a:t>
                      </a:r>
                      <a:endParaRPr sz="700">
                        <a:highlight>
                          <a:schemeClr val="lt1"/>
                        </a:highlight>
                      </a:endParaRPr>
                    </a:p>
                  </a:txBody>
                  <a:tcPr marT="91425" marB="91425" marR="91425" marL="91425"/>
                </a:tc>
                <a:tc>
                  <a:txBody>
                    <a:bodyPr/>
                    <a:lstStyle/>
                    <a:p>
                      <a:pPr indent="0" lvl="0" marL="0" rtl="0" algn="ctr">
                        <a:spcBef>
                          <a:spcPts val="0"/>
                        </a:spcBef>
                        <a:spcAft>
                          <a:spcPts val="0"/>
                        </a:spcAft>
                        <a:buNone/>
                      </a:pPr>
                      <a:r>
                        <a:rPr lang="en" sz="700">
                          <a:highlight>
                            <a:schemeClr val="lt1"/>
                          </a:highlight>
                        </a:rPr>
                        <a:t>Tasks/Goals</a:t>
                      </a:r>
                      <a:endParaRPr sz="700">
                        <a:highlight>
                          <a:schemeClr val="lt1"/>
                        </a:highlight>
                      </a:endParaRPr>
                    </a:p>
                  </a:txBody>
                  <a:tcPr marT="91425" marB="91425" marR="91425" marL="91425"/>
                </a:tc>
              </a:tr>
              <a:tr h="381000">
                <a:tc>
                  <a:txBody>
                    <a:bodyPr/>
                    <a:lstStyle/>
                    <a:p>
                      <a:pPr indent="0" lvl="0" marL="0" rtl="0" algn="ctr">
                        <a:spcBef>
                          <a:spcPts val="0"/>
                        </a:spcBef>
                        <a:spcAft>
                          <a:spcPts val="0"/>
                        </a:spcAft>
                        <a:buNone/>
                      </a:pPr>
                      <a:r>
                        <a:rPr lang="en" sz="700">
                          <a:highlight>
                            <a:schemeClr val="lt1"/>
                          </a:highlight>
                        </a:rPr>
                        <a:t>(Spring break) </a:t>
                      </a:r>
                      <a:r>
                        <a:rPr lang="en" sz="700">
                          <a:highlight>
                            <a:schemeClr val="lt1"/>
                          </a:highlight>
                        </a:rPr>
                        <a:t>9 (03/13/23-03/17/23)</a:t>
                      </a:r>
                      <a:endParaRPr sz="700">
                        <a:highlight>
                          <a:schemeClr val="lt1"/>
                        </a:highlight>
                      </a:endParaRPr>
                    </a:p>
                  </a:txBody>
                  <a:tcPr marT="91425" marB="91425" marR="91425" marL="91425" anchor="ctr"/>
                </a:tc>
                <a:tc>
                  <a:txBody>
                    <a:bodyPr/>
                    <a:lstStyle/>
                    <a:p>
                      <a:pPr indent="-273050" lvl="0" marL="457200" rtl="0" algn="l">
                        <a:spcBef>
                          <a:spcPts val="0"/>
                        </a:spcBef>
                        <a:spcAft>
                          <a:spcPts val="0"/>
                        </a:spcAft>
                        <a:buSzPts val="700"/>
                        <a:buChar char="●"/>
                      </a:pPr>
                      <a:r>
                        <a:rPr lang="en" sz="700">
                          <a:highlight>
                            <a:schemeClr val="lt1"/>
                          </a:highlight>
                        </a:rPr>
                        <a:t>Spring Break, Refactor library, rewrite drawing functions, refactor code, improve </a:t>
                      </a:r>
                      <a:r>
                        <a:rPr lang="en" sz="700">
                          <a:highlight>
                            <a:schemeClr val="lt1"/>
                          </a:highlight>
                        </a:rPr>
                        <a:t>performance</a:t>
                      </a:r>
                      <a:r>
                        <a:rPr lang="en" sz="700">
                          <a:highlight>
                            <a:schemeClr val="lt1"/>
                          </a:highlight>
                        </a:rPr>
                        <a:t>, document code, conform code to current flowchart. (DOM)</a:t>
                      </a:r>
                      <a:endParaRPr sz="700">
                        <a:highlight>
                          <a:schemeClr val="lt1"/>
                        </a:highlight>
                      </a:endParaRPr>
                    </a:p>
                    <a:p>
                      <a:pPr indent="-273050" lvl="0" marL="457200" rtl="0" algn="l">
                        <a:spcBef>
                          <a:spcPts val="0"/>
                        </a:spcBef>
                        <a:spcAft>
                          <a:spcPts val="0"/>
                        </a:spcAft>
                        <a:buSzPts val="700"/>
                        <a:buChar char="●"/>
                      </a:pPr>
                      <a:r>
                        <a:rPr lang="en" sz="700">
                          <a:highlight>
                            <a:schemeClr val="lt1"/>
                          </a:highlight>
                        </a:rPr>
                        <a:t>Create new design for laser mount, and get multiple colors operational, allow for easy adjustment to the laser, with acceptable drift of laser accuracy. (IAN)</a:t>
                      </a:r>
                      <a:endParaRPr sz="700">
                        <a:highlight>
                          <a:schemeClr val="lt1"/>
                        </a:highlight>
                      </a:endParaRPr>
                    </a:p>
                    <a:p>
                      <a:pPr indent="-273050" lvl="0" marL="457200" rtl="0" algn="l">
                        <a:spcBef>
                          <a:spcPts val="0"/>
                        </a:spcBef>
                        <a:spcAft>
                          <a:spcPts val="0"/>
                        </a:spcAft>
                        <a:buSzPts val="700"/>
                        <a:buChar char="●"/>
                      </a:pPr>
                      <a:r>
                        <a:rPr lang="en" sz="700">
                          <a:highlight>
                            <a:schemeClr val="lt1"/>
                          </a:highlight>
                        </a:rPr>
                        <a:t>GET LCD in a state where we have buttons that direct to others screen, or modify a variable. (DREW,ADI)</a:t>
                      </a:r>
                      <a:endParaRPr sz="700">
                        <a:highlight>
                          <a:schemeClr val="lt1"/>
                        </a:highlight>
                      </a:endParaRPr>
                    </a:p>
                  </a:txBody>
                  <a:tcPr marT="91425" marB="91425" marR="91425" marL="91425"/>
                </a:tc>
              </a:tr>
              <a:tr h="381000">
                <a:tc>
                  <a:txBody>
                    <a:bodyPr/>
                    <a:lstStyle/>
                    <a:p>
                      <a:pPr indent="0" lvl="0" marL="0" rtl="0" algn="ctr">
                        <a:spcBef>
                          <a:spcPts val="0"/>
                        </a:spcBef>
                        <a:spcAft>
                          <a:spcPts val="0"/>
                        </a:spcAft>
                        <a:buNone/>
                      </a:pPr>
                      <a:r>
                        <a:rPr lang="en" sz="700">
                          <a:highlight>
                            <a:schemeClr val="lt1"/>
                          </a:highlight>
                        </a:rPr>
                        <a:t>10 (03/20/23-03/24/23)</a:t>
                      </a:r>
                      <a:endParaRPr sz="700">
                        <a:highlight>
                          <a:schemeClr val="lt1"/>
                        </a:highlight>
                      </a:endParaRPr>
                    </a:p>
                  </a:txBody>
                  <a:tcPr marT="91425" marB="91425" marR="91425" marL="91425" anchor="ctr"/>
                </a:tc>
                <a:tc>
                  <a:txBody>
                    <a:bodyPr/>
                    <a:lstStyle/>
                    <a:p>
                      <a:pPr indent="-273050" lvl="0" marL="457200" rtl="0" algn="l">
                        <a:spcBef>
                          <a:spcPts val="0"/>
                        </a:spcBef>
                        <a:spcAft>
                          <a:spcPts val="0"/>
                        </a:spcAft>
                        <a:buSzPts val="700"/>
                        <a:buChar char="●"/>
                      </a:pPr>
                      <a:r>
                        <a:rPr lang="en" sz="700">
                          <a:highlight>
                            <a:schemeClr val="lt1"/>
                          </a:highlight>
                        </a:rPr>
                        <a:t>Controllers controllers!!!!!, We need to finalize our controller design Wired, or wireless? Using 4 AA batteries to power the ESP32. Connect controllers to the unit and accept input, allow game to be controlled by a user. (IAN)</a:t>
                      </a:r>
                      <a:endParaRPr sz="700">
                        <a:highlight>
                          <a:schemeClr val="lt1"/>
                        </a:highlight>
                      </a:endParaRPr>
                    </a:p>
                    <a:p>
                      <a:pPr indent="-273050" lvl="0" marL="457200" rtl="0" algn="l">
                        <a:spcBef>
                          <a:spcPts val="0"/>
                        </a:spcBef>
                        <a:spcAft>
                          <a:spcPts val="0"/>
                        </a:spcAft>
                        <a:buSzPts val="700"/>
                        <a:buChar char="●"/>
                      </a:pPr>
                      <a:r>
                        <a:rPr lang="en" sz="700">
                          <a:highlight>
                            <a:schemeClr val="lt1"/>
                          </a:highlight>
                        </a:rPr>
                        <a:t>Factor the current LCD code into the main branch, getting the LCD operational at this point is critical. LCD need to be able to control the unit, what game is being played, basic volume control, (DREW,ADI,DOMINIC)</a:t>
                      </a:r>
                      <a:endParaRPr sz="700">
                        <a:highlight>
                          <a:schemeClr val="lt1"/>
                        </a:highlight>
                      </a:endParaRPr>
                    </a:p>
                  </a:txBody>
                  <a:tcPr marT="91425" marB="91425" marR="91425" marL="91425"/>
                </a:tc>
              </a:tr>
              <a:tr h="381000">
                <a:tc>
                  <a:txBody>
                    <a:bodyPr/>
                    <a:lstStyle/>
                    <a:p>
                      <a:pPr indent="0" lvl="0" marL="0" rtl="0" algn="ctr">
                        <a:spcBef>
                          <a:spcPts val="0"/>
                        </a:spcBef>
                        <a:spcAft>
                          <a:spcPts val="0"/>
                        </a:spcAft>
                        <a:buNone/>
                      </a:pPr>
                      <a:r>
                        <a:rPr lang="en" sz="700">
                          <a:highlight>
                            <a:schemeClr val="lt1"/>
                          </a:highlight>
                        </a:rPr>
                        <a:t>11 (03/27/23-03/31/23)</a:t>
                      </a:r>
                      <a:endParaRPr sz="700">
                        <a:highlight>
                          <a:schemeClr val="lt1"/>
                        </a:highlight>
                      </a:endParaRPr>
                    </a:p>
                  </a:txBody>
                  <a:tcPr marT="91425" marB="91425" marR="91425" marL="91425"/>
                </a:tc>
                <a:tc>
                  <a:txBody>
                    <a:bodyPr/>
                    <a:lstStyle/>
                    <a:p>
                      <a:pPr indent="-273050" lvl="0" marL="457200" rtl="0" algn="l">
                        <a:spcBef>
                          <a:spcPts val="0"/>
                        </a:spcBef>
                        <a:spcAft>
                          <a:spcPts val="0"/>
                        </a:spcAft>
                        <a:buSzPts val="700"/>
                        <a:buChar char="●"/>
                      </a:pPr>
                      <a:r>
                        <a:rPr lang="en" sz="700">
                          <a:highlight>
                            <a:schemeClr val="lt1"/>
                          </a:highlight>
                        </a:rPr>
                        <a:t>Refactor design into final stage. Get a case design finished, </a:t>
                      </a:r>
                      <a:r>
                        <a:rPr lang="en" sz="700">
                          <a:highlight>
                            <a:schemeClr val="lt1"/>
                          </a:highlight>
                        </a:rPr>
                        <a:t>finalize</a:t>
                      </a:r>
                      <a:r>
                        <a:rPr lang="en" sz="700">
                          <a:highlight>
                            <a:schemeClr val="lt1"/>
                          </a:highlight>
                        </a:rPr>
                        <a:t> hardware components and finish final design. Start </a:t>
                      </a:r>
                      <a:r>
                        <a:rPr lang="en" sz="700">
                          <a:highlight>
                            <a:schemeClr val="lt1"/>
                          </a:highlight>
                        </a:rPr>
                        <a:t>building</a:t>
                      </a:r>
                      <a:r>
                        <a:rPr lang="en" sz="700">
                          <a:highlight>
                            <a:schemeClr val="lt1"/>
                          </a:highlight>
                        </a:rPr>
                        <a:t> external UI ports on the case. Put heat sinks on all units. REWIRE EVERYTHING TO LOOK A LOT NICER IN THE NEW CASE (IAN) </a:t>
                      </a:r>
                      <a:endParaRPr sz="700">
                        <a:highlight>
                          <a:schemeClr val="lt1"/>
                        </a:highlight>
                      </a:endParaRPr>
                    </a:p>
                    <a:p>
                      <a:pPr indent="-273050" lvl="0" marL="457200" rtl="0" algn="l">
                        <a:spcBef>
                          <a:spcPts val="0"/>
                        </a:spcBef>
                        <a:spcAft>
                          <a:spcPts val="0"/>
                        </a:spcAft>
                        <a:buSzPts val="700"/>
                        <a:buChar char="●"/>
                      </a:pPr>
                      <a:r>
                        <a:rPr lang="en" sz="700">
                          <a:solidFill>
                            <a:schemeClr val="dk1"/>
                          </a:solidFill>
                          <a:highlight>
                            <a:schemeClr val="lt1"/>
                          </a:highlight>
                        </a:rPr>
                        <a:t>Get audio system finalized,  system to play audio on command, through a pair of internal speakers (IAN)</a:t>
                      </a:r>
                      <a:endParaRPr sz="700">
                        <a:highlight>
                          <a:schemeClr val="lt1"/>
                        </a:highlight>
                      </a:endParaRPr>
                    </a:p>
                    <a:p>
                      <a:pPr indent="-273050" lvl="0" marL="457200" rtl="0" algn="l">
                        <a:spcBef>
                          <a:spcPts val="0"/>
                        </a:spcBef>
                        <a:spcAft>
                          <a:spcPts val="0"/>
                        </a:spcAft>
                        <a:buSzPts val="700"/>
                        <a:buChar char="●"/>
                      </a:pPr>
                      <a:r>
                        <a:rPr lang="en" sz="700">
                          <a:highlight>
                            <a:schemeClr val="lt1"/>
                          </a:highlight>
                        </a:rPr>
                        <a:t>Get Controller input working with the current design i want to see this currently playable, free time goes to making a flappy bird game or helping other people (DOM)</a:t>
                      </a:r>
                      <a:endParaRPr sz="700">
                        <a:highlight>
                          <a:schemeClr val="lt1"/>
                        </a:highlight>
                      </a:endParaRPr>
                    </a:p>
                    <a:p>
                      <a:pPr indent="-273050" lvl="0" marL="457200" rtl="0" algn="l">
                        <a:spcBef>
                          <a:spcPts val="0"/>
                        </a:spcBef>
                        <a:spcAft>
                          <a:spcPts val="0"/>
                        </a:spcAft>
                        <a:buSzPts val="700"/>
                        <a:buChar char="●"/>
                      </a:pPr>
                      <a:r>
                        <a:rPr lang="en" sz="700">
                          <a:highlight>
                            <a:schemeClr val="lt1"/>
                          </a:highlight>
                        </a:rPr>
                        <a:t>Work on LCD Graphics, Implement the nice symbol pack that we got from Ians friend, make it look appealing and </a:t>
                      </a:r>
                      <a:r>
                        <a:rPr lang="en" sz="700">
                          <a:highlight>
                            <a:schemeClr val="lt1"/>
                          </a:highlight>
                        </a:rPr>
                        <a:t>pleasant</a:t>
                      </a:r>
                      <a:r>
                        <a:rPr lang="en" sz="700">
                          <a:highlight>
                            <a:schemeClr val="lt1"/>
                          </a:highlight>
                        </a:rPr>
                        <a:t>(DREW,ADI)</a:t>
                      </a:r>
                      <a:endParaRPr sz="700">
                        <a:highlight>
                          <a:schemeClr val="lt1"/>
                        </a:highlight>
                      </a:endParaRPr>
                    </a:p>
                  </a:txBody>
                  <a:tcPr marT="91425" marB="91425" marR="91425" marL="91425"/>
                </a:tc>
              </a:tr>
              <a:tr h="381000">
                <a:tc>
                  <a:txBody>
                    <a:bodyPr/>
                    <a:lstStyle/>
                    <a:p>
                      <a:pPr indent="0" lvl="0" marL="0" rtl="0" algn="ctr">
                        <a:spcBef>
                          <a:spcPts val="0"/>
                        </a:spcBef>
                        <a:spcAft>
                          <a:spcPts val="0"/>
                        </a:spcAft>
                        <a:buNone/>
                      </a:pPr>
                      <a:r>
                        <a:rPr lang="en" sz="700">
                          <a:highlight>
                            <a:schemeClr val="lt1"/>
                          </a:highlight>
                        </a:rPr>
                        <a:t>12 (04/03/23-04/07/23)</a:t>
                      </a:r>
                      <a:endParaRPr sz="700">
                        <a:highlight>
                          <a:schemeClr val="lt1"/>
                        </a:highlight>
                      </a:endParaRPr>
                    </a:p>
                  </a:txBody>
                  <a:tcPr marT="91425" marB="91425" marR="91425" marL="91425"/>
                </a:tc>
                <a:tc>
                  <a:txBody>
                    <a:bodyPr/>
                    <a:lstStyle/>
                    <a:p>
                      <a:pPr indent="-273050" lvl="0" marL="457200" rtl="0" algn="l">
                        <a:spcBef>
                          <a:spcPts val="0"/>
                        </a:spcBef>
                        <a:spcAft>
                          <a:spcPts val="0"/>
                        </a:spcAft>
                        <a:buSzPts val="700"/>
                        <a:buChar char="●"/>
                      </a:pPr>
                      <a:r>
                        <a:rPr lang="en" sz="700">
                          <a:highlight>
                            <a:schemeClr val="lt1"/>
                          </a:highlight>
                        </a:rPr>
                        <a:t>IEEE </a:t>
                      </a:r>
                      <a:r>
                        <a:rPr lang="en" sz="700">
                          <a:highlight>
                            <a:schemeClr val="lt1"/>
                          </a:highlight>
                        </a:rPr>
                        <a:t>Presentation</a:t>
                      </a:r>
                      <a:r>
                        <a:rPr lang="en" sz="700">
                          <a:highlight>
                            <a:schemeClr val="lt1"/>
                          </a:highlight>
                        </a:rPr>
                        <a:t> on April 3rd. Take notes, What went well, What worked? Get feedback on possible improvements or ideas from the audience. This week is dedicated to getting this ball of wires in an operational state for the expo. Plan out what players will do, how they will interact with the presenters, get everything working</a:t>
                      </a:r>
                      <a:endParaRPr sz="700">
                        <a:highlight>
                          <a:schemeClr val="lt1"/>
                        </a:highlight>
                      </a:endParaRPr>
                    </a:p>
                    <a:p>
                      <a:pPr indent="-273050" lvl="0" marL="457200" rtl="0" algn="l">
                        <a:spcBef>
                          <a:spcPts val="0"/>
                        </a:spcBef>
                        <a:spcAft>
                          <a:spcPts val="0"/>
                        </a:spcAft>
                        <a:buSzPts val="700"/>
                        <a:buChar char="●"/>
                      </a:pPr>
                      <a:r>
                        <a:rPr lang="en" sz="700">
                          <a:highlight>
                            <a:schemeClr val="lt1"/>
                          </a:highlight>
                        </a:rPr>
                        <a:t>Bug fixing, god knows that there will be tons of bugs in this project. GRAB YOUR SLEEPING BAGS, I WANT YOU LIVING IN THE SENIOR LAB THIS WEEK! WE ARE ON CRUNCH TIME PEOPLE</a:t>
                      </a:r>
                      <a:endParaRPr sz="700">
                        <a:highlight>
                          <a:schemeClr val="lt1"/>
                        </a:highlight>
                      </a:endParaRPr>
                    </a:p>
                    <a:p>
                      <a:pPr indent="-273050" lvl="0" marL="457200" rtl="0" algn="l">
                        <a:spcBef>
                          <a:spcPts val="0"/>
                        </a:spcBef>
                        <a:spcAft>
                          <a:spcPts val="0"/>
                        </a:spcAft>
                        <a:buSzPts val="700"/>
                        <a:buChar char="●"/>
                      </a:pPr>
                      <a:r>
                        <a:rPr lang="en" sz="700">
                          <a:highlight>
                            <a:schemeClr val="lt1"/>
                          </a:highlight>
                        </a:rPr>
                        <a:t>No more adding new additions to the </a:t>
                      </a:r>
                      <a:r>
                        <a:rPr lang="en" sz="700">
                          <a:highlight>
                            <a:schemeClr val="lt1"/>
                          </a:highlight>
                        </a:rPr>
                        <a:t>system</a:t>
                      </a:r>
                      <a:r>
                        <a:rPr lang="en" sz="700">
                          <a:highlight>
                            <a:schemeClr val="lt1"/>
                          </a:highlight>
                        </a:rPr>
                        <a:t>, we are stuck with what we have at this point. Refine your ball of dirt, rather than adding on to it!</a:t>
                      </a:r>
                      <a:endParaRPr sz="700">
                        <a:highlight>
                          <a:schemeClr val="lt1"/>
                        </a:highlight>
                      </a:endParaRPr>
                    </a:p>
                  </a:txBody>
                  <a:tcPr marT="91425" marB="91425" marR="91425" marL="91425"/>
                </a:tc>
              </a:tr>
              <a:tr h="381000">
                <a:tc>
                  <a:txBody>
                    <a:bodyPr/>
                    <a:lstStyle/>
                    <a:p>
                      <a:pPr indent="0" lvl="0" marL="0" rtl="0" algn="ctr">
                        <a:spcBef>
                          <a:spcPts val="0"/>
                        </a:spcBef>
                        <a:spcAft>
                          <a:spcPts val="0"/>
                        </a:spcAft>
                        <a:buNone/>
                      </a:pPr>
                      <a:r>
                        <a:rPr lang="en" sz="700">
                          <a:highlight>
                            <a:schemeClr val="lt1"/>
                          </a:highlight>
                        </a:rPr>
                        <a:t>13 (04/10/23-04/14/23)</a:t>
                      </a:r>
                      <a:endParaRPr sz="700">
                        <a:highlight>
                          <a:schemeClr val="lt1"/>
                        </a:highlight>
                      </a:endParaRPr>
                    </a:p>
                  </a:txBody>
                  <a:tcPr marT="91425" marB="91425" marR="91425" marL="91425"/>
                </a:tc>
                <a:tc>
                  <a:txBody>
                    <a:bodyPr/>
                    <a:lstStyle/>
                    <a:p>
                      <a:pPr indent="-273050" lvl="0" marL="457200" rtl="0" algn="l">
                        <a:spcBef>
                          <a:spcPts val="0"/>
                        </a:spcBef>
                        <a:spcAft>
                          <a:spcPts val="0"/>
                        </a:spcAft>
                        <a:buSzPts val="700"/>
                        <a:buChar char="●"/>
                      </a:pPr>
                      <a:r>
                        <a:rPr lang="en" sz="700">
                          <a:highlight>
                            <a:schemeClr val="lt1"/>
                          </a:highlight>
                        </a:rPr>
                        <a:t>April 13th </a:t>
                      </a:r>
                      <a:r>
                        <a:rPr lang="en" sz="700">
                          <a:highlight>
                            <a:schemeClr val="lt1"/>
                          </a:highlight>
                        </a:rPr>
                        <a:t>Expo Presentation. Ideally, all work on the unit is done at this point, work this week will be dedicated to promotional material for the unit, Con-ops, powerpoints, creating demo ILDA files, ect…</a:t>
                      </a:r>
                      <a:endParaRPr sz="700">
                        <a:highlight>
                          <a:schemeClr val="lt1"/>
                        </a:highlight>
                      </a:endParaRPr>
                    </a:p>
                    <a:p>
                      <a:pPr indent="-273050" lvl="0" marL="457200" rtl="0" algn="l">
                        <a:spcBef>
                          <a:spcPts val="0"/>
                        </a:spcBef>
                        <a:spcAft>
                          <a:spcPts val="0"/>
                        </a:spcAft>
                        <a:buSzPts val="700"/>
                        <a:buChar char="●"/>
                      </a:pPr>
                      <a:r>
                        <a:rPr lang="en" sz="700">
                          <a:highlight>
                            <a:schemeClr val="lt1"/>
                          </a:highlight>
                        </a:rPr>
                        <a:t>Make more ILDA files, Make promotional video showcasing all the </a:t>
                      </a:r>
                      <a:r>
                        <a:rPr lang="en" sz="700">
                          <a:highlight>
                            <a:schemeClr val="lt1"/>
                          </a:highlight>
                        </a:rPr>
                        <a:t>capabilities</a:t>
                      </a:r>
                      <a:r>
                        <a:rPr lang="en" sz="700">
                          <a:highlight>
                            <a:schemeClr val="lt1"/>
                          </a:highlight>
                        </a:rPr>
                        <a:t> of the unit</a:t>
                      </a:r>
                      <a:endParaRPr sz="700">
                        <a:highlight>
                          <a:schemeClr val="lt1"/>
                        </a:highlight>
                      </a:endParaRPr>
                    </a:p>
                    <a:p>
                      <a:pPr indent="-273050" lvl="0" marL="457200" rtl="0" algn="l">
                        <a:spcBef>
                          <a:spcPts val="0"/>
                        </a:spcBef>
                        <a:spcAft>
                          <a:spcPts val="0"/>
                        </a:spcAft>
                        <a:buSzPts val="700"/>
                        <a:buChar char="●"/>
                      </a:pPr>
                      <a:r>
                        <a:rPr lang="en" sz="700">
                          <a:highlight>
                            <a:schemeClr val="lt1"/>
                          </a:highlight>
                        </a:rPr>
                        <a:t>Plan out what we will say to the judges. Clean up the unit for a file display</a:t>
                      </a:r>
                      <a:endParaRPr sz="700">
                        <a:highlight>
                          <a:schemeClr val="lt1"/>
                        </a:highlight>
                      </a:endParaRPr>
                    </a:p>
                  </a:txBody>
                  <a:tcPr marT="91425" marB="91425" marR="91425" marL="91425"/>
                </a:tc>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464" name="Google Shape;464;p6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sz="1200" u="sng">
                <a:solidFill>
                  <a:schemeClr val="hlink"/>
                </a:solidFill>
                <a:hlinkClick r:id="rId3"/>
              </a:rPr>
              <a:t>https://ww1.microchip.com/downloads/en/devicedoc/atmel-7766-8-bit-avr-atmega16u4-32u4_datasheet.pdf\</a:t>
            </a:r>
            <a:endParaRPr sz="1200"/>
          </a:p>
          <a:p>
            <a:pPr indent="0" lvl="0" marL="0" rtl="0" algn="l">
              <a:spcBef>
                <a:spcPts val="1200"/>
              </a:spcBef>
              <a:spcAft>
                <a:spcPts val="0"/>
              </a:spcAft>
              <a:buNone/>
            </a:pPr>
            <a:r>
              <a:rPr lang="en" sz="1200" u="sng">
                <a:solidFill>
                  <a:schemeClr val="hlink"/>
                </a:solidFill>
                <a:hlinkClick r:id="rId4"/>
              </a:rPr>
              <a:t>https://www.ti.com/lit/ds/symlink/lm317.pdf</a:t>
            </a:r>
            <a:endParaRPr sz="1200"/>
          </a:p>
          <a:p>
            <a:pPr indent="0" lvl="0" marL="0" rtl="0" algn="l">
              <a:spcBef>
                <a:spcPts val="1200"/>
              </a:spcBef>
              <a:spcAft>
                <a:spcPts val="0"/>
              </a:spcAft>
              <a:buNone/>
            </a:pPr>
            <a:r>
              <a:rPr lang="en" sz="1200" u="sng">
                <a:solidFill>
                  <a:schemeClr val="hlink"/>
                </a:solidFill>
                <a:hlinkClick r:id="rId5"/>
              </a:rPr>
              <a:t>https://ww1.microchip.com/downloads/en/devicedoc/22250a.pdf</a:t>
            </a:r>
            <a:endParaRPr sz="1200"/>
          </a:p>
          <a:p>
            <a:pPr indent="0" lvl="0" marL="0" rtl="0" algn="l">
              <a:spcBef>
                <a:spcPts val="1200"/>
              </a:spcBef>
              <a:spcAft>
                <a:spcPts val="0"/>
              </a:spcAft>
              <a:buNone/>
            </a:pPr>
            <a:r>
              <a:rPr lang="en" sz="1200" u="sng">
                <a:solidFill>
                  <a:schemeClr val="hlink"/>
                </a:solidFill>
                <a:hlinkClick r:id="rId6"/>
              </a:rPr>
              <a:t>https://www.analog.com/media/en/technical-documentation/data-sheets/MAX98357A-MAX98357B.pdf</a:t>
            </a:r>
            <a:endParaRPr sz="1200"/>
          </a:p>
          <a:p>
            <a:pPr indent="0" lvl="0" marL="0" rtl="0" algn="l">
              <a:spcBef>
                <a:spcPts val="1200"/>
              </a:spcBef>
              <a:spcAft>
                <a:spcPts val="0"/>
              </a:spcAft>
              <a:buNone/>
            </a:pPr>
            <a:r>
              <a:rPr lang="en" sz="1200" u="sng">
                <a:solidFill>
                  <a:schemeClr val="hlink"/>
                </a:solidFill>
                <a:hlinkClick r:id="rId7"/>
              </a:rPr>
              <a:t>https://www.ti.com/lit/ds/snosc16d/snosc16d.pdf</a:t>
            </a:r>
            <a:endParaRPr sz="1200"/>
          </a:p>
          <a:p>
            <a:pPr indent="0" lvl="0" marL="0" rtl="0" algn="l">
              <a:spcBef>
                <a:spcPts val="1200"/>
              </a:spcBef>
              <a:spcAft>
                <a:spcPts val="0"/>
              </a:spcAft>
              <a:buNone/>
            </a:pPr>
            <a:r>
              <a:rPr lang="en" sz="1200" u="sng">
                <a:solidFill>
                  <a:schemeClr val="hlink"/>
                </a:solidFill>
                <a:hlinkClick r:id="rId8"/>
              </a:rPr>
              <a:t>https://www.pjrc.com/store/pt8211.pdf</a:t>
            </a:r>
            <a:endParaRPr sz="1200"/>
          </a:p>
          <a:p>
            <a:pPr indent="0" lvl="0" marL="0" rtl="0" algn="l">
              <a:spcBef>
                <a:spcPts val="1200"/>
              </a:spcBef>
              <a:spcAft>
                <a:spcPts val="0"/>
              </a:spcAft>
              <a:buNone/>
            </a:pPr>
            <a:r>
              <a:rPr lang="en" sz="1200" u="sng">
                <a:solidFill>
                  <a:schemeClr val="hlink"/>
                </a:solidFill>
                <a:hlinkClick r:id="rId9"/>
              </a:rPr>
              <a:t>https://cdn-shop.adafruit.com/datasheets/RA8875_DS_V19_Eng.pdf</a:t>
            </a:r>
            <a:endParaRPr sz="1200"/>
          </a:p>
          <a:p>
            <a:pPr indent="0" lvl="0" marL="0" rtl="0" algn="l">
              <a:spcBef>
                <a:spcPts val="1200"/>
              </a:spcBef>
              <a:spcAft>
                <a:spcPts val="0"/>
              </a:spcAft>
              <a:buNone/>
            </a:pPr>
            <a:r>
              <a:rPr lang="en" sz="1200" u="sng">
                <a:solidFill>
                  <a:schemeClr val="hlink"/>
                </a:solidFill>
                <a:hlinkClick r:id="rId10"/>
              </a:rPr>
              <a:t>https://www.onsemi.com/pdf/datasheet/bs270-d.pdf</a:t>
            </a:r>
            <a:endParaRPr sz="1200"/>
          </a:p>
          <a:p>
            <a:pPr indent="0" lvl="0" marL="0" rtl="0" algn="l">
              <a:spcBef>
                <a:spcPts val="1200"/>
              </a:spcBef>
              <a:spcAft>
                <a:spcPts val="0"/>
              </a:spcAft>
              <a:buNone/>
            </a:pPr>
            <a:r>
              <a:t/>
            </a:r>
            <a:endParaRPr sz="1200"/>
          </a:p>
          <a:p>
            <a:pPr indent="0" lvl="0" marL="0" rtl="0" algn="l">
              <a:spcBef>
                <a:spcPts val="1200"/>
              </a:spcBef>
              <a:spcAft>
                <a:spcPts val="0"/>
              </a:spcAft>
              <a:buNone/>
            </a:pPr>
            <a:r>
              <a:t/>
            </a:r>
            <a:endParaRPr sz="1200"/>
          </a:p>
          <a:p>
            <a:pPr indent="0" lvl="0" marL="0" rtl="0" algn="l">
              <a:spcBef>
                <a:spcPts val="1200"/>
              </a:spcBef>
              <a:spcAft>
                <a:spcPts val="0"/>
              </a:spcAft>
              <a:buNone/>
            </a:pPr>
            <a:r>
              <a:t/>
            </a:r>
            <a:endParaRPr sz="1200"/>
          </a:p>
          <a:p>
            <a:pPr indent="0" lvl="0" marL="0" rtl="0" algn="l">
              <a:spcBef>
                <a:spcPts val="1200"/>
              </a:spcBef>
              <a:spcAft>
                <a:spcPts val="1200"/>
              </a:spcAft>
              <a:buNone/>
            </a:pPr>
            <a:r>
              <a:t/>
            </a:r>
            <a:endParaRPr sz="1200"/>
          </a:p>
        </p:txBody>
      </p:sp>
      <p:sp>
        <p:nvSpPr>
          <p:cNvPr id="465" name="Google Shape;465;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Galvo Control Circuit Schematic</a:t>
            </a:r>
            <a:endParaRPr/>
          </a:p>
        </p:txBody>
      </p:sp>
      <p:sp>
        <p:nvSpPr>
          <p:cNvPr id="83" name="Google Shape;83;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84" name="Google Shape;84;p17"/>
          <p:cNvPicPr preferRelativeResize="0"/>
          <p:nvPr/>
        </p:nvPicPr>
        <p:blipFill>
          <a:blip r:embed="rId3">
            <a:alphaModFix/>
          </a:blip>
          <a:stretch>
            <a:fillRect/>
          </a:stretch>
        </p:blipFill>
        <p:spPr>
          <a:xfrm>
            <a:off x="311694" y="1956000"/>
            <a:ext cx="3017137" cy="2611975"/>
          </a:xfrm>
          <a:prstGeom prst="rect">
            <a:avLst/>
          </a:prstGeom>
          <a:noFill/>
          <a:ln>
            <a:noFill/>
          </a:ln>
        </p:spPr>
      </p:pic>
      <p:pic>
        <p:nvPicPr>
          <p:cNvPr id="85" name="Google Shape;85;p17"/>
          <p:cNvPicPr preferRelativeResize="0"/>
          <p:nvPr/>
        </p:nvPicPr>
        <p:blipFill>
          <a:blip r:embed="rId4">
            <a:alphaModFix/>
          </a:blip>
          <a:stretch>
            <a:fillRect/>
          </a:stretch>
        </p:blipFill>
        <p:spPr>
          <a:xfrm>
            <a:off x="4131650" y="1999494"/>
            <a:ext cx="4656675" cy="2524987"/>
          </a:xfrm>
          <a:prstGeom prst="rect">
            <a:avLst/>
          </a:prstGeom>
          <a:noFill/>
          <a:ln>
            <a:noFill/>
          </a:ln>
        </p:spPr>
      </p:pic>
      <p:sp>
        <p:nvSpPr>
          <p:cNvPr id="86" name="Google Shape;86;p17"/>
          <p:cNvSpPr txBox="1"/>
          <p:nvPr/>
        </p:nvSpPr>
        <p:spPr>
          <a:xfrm>
            <a:off x="4126150" y="1051950"/>
            <a:ext cx="465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Audio Control Flowchart</a:t>
            </a:r>
            <a:endParaRPr/>
          </a:p>
        </p:txBody>
      </p:sp>
      <p:sp>
        <p:nvSpPr>
          <p:cNvPr id="92" name="Google Shape;92;p18"/>
          <p:cNvSpPr txBox="1"/>
          <p:nvPr>
            <p:ph idx="1" type="body"/>
          </p:nvPr>
        </p:nvSpPr>
        <p:spPr>
          <a:xfrm>
            <a:off x="311700" y="1152475"/>
            <a:ext cx="29748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Internal and external audio controller via touchscreen</a:t>
            </a:r>
            <a:endParaRPr sz="1600"/>
          </a:p>
          <a:p>
            <a:pPr indent="-330200" lvl="0" marL="457200" rtl="0" algn="l">
              <a:spcBef>
                <a:spcPts val="0"/>
              </a:spcBef>
              <a:spcAft>
                <a:spcPts val="0"/>
              </a:spcAft>
              <a:buSzPts val="1600"/>
              <a:buChar char="●"/>
            </a:pPr>
            <a:r>
              <a:rPr lang="en" sz="1600"/>
              <a:t>I2S</a:t>
            </a:r>
            <a:endParaRPr sz="1600"/>
          </a:p>
          <a:p>
            <a:pPr indent="-330200" lvl="0" marL="457200" rtl="0" algn="l">
              <a:spcBef>
                <a:spcPts val="0"/>
              </a:spcBef>
              <a:spcAft>
                <a:spcPts val="0"/>
              </a:spcAft>
              <a:buSzPts val="1600"/>
              <a:buChar char="●"/>
            </a:pPr>
            <a:r>
              <a:rPr lang="en" sz="1600"/>
              <a:t>6W on-board</a:t>
            </a:r>
            <a:endParaRPr sz="1600"/>
          </a:p>
          <a:p>
            <a:pPr indent="0" lvl="0" marL="914400" rtl="0" algn="l">
              <a:spcBef>
                <a:spcPts val="1200"/>
              </a:spcBef>
              <a:spcAft>
                <a:spcPts val="1200"/>
              </a:spcAft>
              <a:buNone/>
            </a:pPr>
            <a:r>
              <a:t/>
            </a:r>
            <a:endParaRPr sz="1600"/>
          </a:p>
        </p:txBody>
      </p:sp>
      <p:sp>
        <p:nvSpPr>
          <p:cNvPr id="93" name="Google Shape;93;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94" name="Google Shape;94;p18"/>
          <p:cNvPicPr preferRelativeResize="0"/>
          <p:nvPr/>
        </p:nvPicPr>
        <p:blipFill>
          <a:blip r:embed="rId3">
            <a:alphaModFix/>
          </a:blip>
          <a:stretch>
            <a:fillRect/>
          </a:stretch>
        </p:blipFill>
        <p:spPr>
          <a:xfrm>
            <a:off x="3366939" y="1021637"/>
            <a:ext cx="5777060" cy="36780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Audio Circuit Schematic</a:t>
            </a:r>
            <a:endParaRPr/>
          </a:p>
          <a:p>
            <a:pPr indent="0" lvl="0" marL="0" rtl="0" algn="l">
              <a:spcBef>
                <a:spcPts val="0"/>
              </a:spcBef>
              <a:spcAft>
                <a:spcPts val="0"/>
              </a:spcAft>
              <a:buNone/>
            </a:pPr>
            <a:r>
              <a:t/>
            </a:r>
            <a:endParaRPr/>
          </a:p>
        </p:txBody>
      </p:sp>
      <p:sp>
        <p:nvSpPr>
          <p:cNvPr id="100" name="Google Shape;100;p19"/>
          <p:cNvSpPr txBox="1"/>
          <p:nvPr>
            <p:ph idx="1" type="body"/>
          </p:nvPr>
        </p:nvSpPr>
        <p:spPr>
          <a:xfrm>
            <a:off x="311700" y="1152475"/>
            <a:ext cx="3760200" cy="34164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sz="1300"/>
              <a:t>Left &amp; Right internal audio</a:t>
            </a:r>
            <a:endParaRPr sz="1300"/>
          </a:p>
          <a:p>
            <a:pPr indent="-311150" lvl="0" marL="457200" rtl="0" algn="l">
              <a:spcBef>
                <a:spcPts val="0"/>
              </a:spcBef>
              <a:spcAft>
                <a:spcPts val="0"/>
              </a:spcAft>
              <a:buSzPts val="1300"/>
              <a:buChar char="●"/>
            </a:pPr>
            <a:r>
              <a:rPr lang="en" sz="1300"/>
              <a:t>Dual 3W </a:t>
            </a:r>
            <a:r>
              <a:rPr lang="en" sz="1300"/>
              <a:t>4 ohm</a:t>
            </a:r>
            <a:r>
              <a:rPr lang="en" sz="1300"/>
              <a:t> speakers</a:t>
            </a:r>
            <a:endParaRPr sz="1300"/>
          </a:p>
          <a:p>
            <a:pPr indent="-311150" lvl="0" marL="457200" rtl="0" algn="l">
              <a:spcBef>
                <a:spcPts val="0"/>
              </a:spcBef>
              <a:spcAft>
                <a:spcPts val="0"/>
              </a:spcAft>
              <a:buSzPts val="1300"/>
              <a:buChar char="●"/>
            </a:pPr>
            <a:r>
              <a:rPr lang="en" sz="1300"/>
              <a:t>3dB, 6dB, 9dB, 12dB or 15dB</a:t>
            </a:r>
            <a:endParaRPr sz="1300"/>
          </a:p>
          <a:p>
            <a:pPr indent="-311150" lvl="0" marL="457200" rtl="0" algn="l">
              <a:spcBef>
                <a:spcPts val="0"/>
              </a:spcBef>
              <a:spcAft>
                <a:spcPts val="0"/>
              </a:spcAft>
              <a:buSzPts val="1300"/>
              <a:buChar char="●"/>
            </a:pPr>
            <a:r>
              <a:rPr lang="en" sz="1300"/>
              <a:t>I2S</a:t>
            </a:r>
            <a:endParaRPr sz="1300"/>
          </a:p>
        </p:txBody>
      </p:sp>
      <p:sp>
        <p:nvSpPr>
          <p:cNvPr id="101" name="Google Shape;10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02" name="Google Shape;102;p19"/>
          <p:cNvPicPr preferRelativeResize="0"/>
          <p:nvPr/>
        </p:nvPicPr>
        <p:blipFill>
          <a:blip r:embed="rId3">
            <a:alphaModFix/>
          </a:blip>
          <a:stretch>
            <a:fillRect/>
          </a:stretch>
        </p:blipFill>
        <p:spPr>
          <a:xfrm>
            <a:off x="469251" y="2139350"/>
            <a:ext cx="3247150" cy="2963325"/>
          </a:xfrm>
          <a:prstGeom prst="rect">
            <a:avLst/>
          </a:prstGeom>
          <a:noFill/>
          <a:ln>
            <a:noFill/>
          </a:ln>
        </p:spPr>
      </p:pic>
      <p:pic>
        <p:nvPicPr>
          <p:cNvPr id="103" name="Google Shape;103;p19"/>
          <p:cNvPicPr preferRelativeResize="0"/>
          <p:nvPr/>
        </p:nvPicPr>
        <p:blipFill>
          <a:blip r:embed="rId4">
            <a:alphaModFix/>
          </a:blip>
          <a:stretch>
            <a:fillRect/>
          </a:stretch>
        </p:blipFill>
        <p:spPr>
          <a:xfrm>
            <a:off x="4802725" y="1939100"/>
            <a:ext cx="4108451" cy="2724124"/>
          </a:xfrm>
          <a:prstGeom prst="rect">
            <a:avLst/>
          </a:prstGeom>
          <a:noFill/>
          <a:ln>
            <a:noFill/>
          </a:ln>
        </p:spPr>
      </p:pic>
      <p:sp>
        <p:nvSpPr>
          <p:cNvPr id="104" name="Google Shape;104;p19"/>
          <p:cNvSpPr txBox="1"/>
          <p:nvPr/>
        </p:nvSpPr>
        <p:spPr>
          <a:xfrm>
            <a:off x="4587175" y="1187550"/>
            <a:ext cx="42450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2"/>
              </a:buClr>
              <a:buSzPts val="1400"/>
              <a:buChar char="●"/>
            </a:pPr>
            <a:r>
              <a:rPr lang="en">
                <a:solidFill>
                  <a:schemeClr val="dk2"/>
                </a:solidFill>
              </a:rPr>
              <a:t>Stereo</a:t>
            </a:r>
            <a:r>
              <a:rPr lang="en">
                <a:solidFill>
                  <a:schemeClr val="dk2"/>
                </a:solidFill>
              </a:rPr>
              <a:t> Output</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16 Bit</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3.5mm Jack</a:t>
            </a:r>
            <a:endParaRPr>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Touch Screen</a:t>
            </a:r>
            <a:endParaRPr/>
          </a:p>
        </p:txBody>
      </p:sp>
      <p:sp>
        <p:nvSpPr>
          <p:cNvPr id="110" name="Google Shape;110;p20"/>
          <p:cNvSpPr txBox="1"/>
          <p:nvPr>
            <p:ph idx="1" type="body"/>
          </p:nvPr>
        </p:nvSpPr>
        <p:spPr>
          <a:xfrm>
            <a:off x="311700" y="1152475"/>
            <a:ext cx="39534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800x480 Resolution</a:t>
            </a:r>
            <a:endParaRPr sz="1600"/>
          </a:p>
          <a:p>
            <a:pPr indent="-330200" lvl="0" marL="457200" rtl="0" algn="l">
              <a:spcBef>
                <a:spcPts val="0"/>
              </a:spcBef>
              <a:spcAft>
                <a:spcPts val="0"/>
              </a:spcAft>
              <a:buSzPts val="1600"/>
              <a:buChar char="●"/>
            </a:pPr>
            <a:r>
              <a:rPr lang="en" sz="1600"/>
              <a:t>T29 PWM output for screen brightness</a:t>
            </a:r>
            <a:endParaRPr sz="1600"/>
          </a:p>
          <a:p>
            <a:pPr indent="-330200" lvl="0" marL="457200" rtl="0" algn="l">
              <a:spcBef>
                <a:spcPts val="0"/>
              </a:spcBef>
              <a:spcAft>
                <a:spcPts val="0"/>
              </a:spcAft>
              <a:buSzPts val="1600"/>
              <a:buChar char="●"/>
            </a:pPr>
            <a:r>
              <a:rPr lang="en" sz="1600"/>
              <a:t>T32 reset active low</a:t>
            </a:r>
            <a:endParaRPr sz="1600"/>
          </a:p>
          <a:p>
            <a:pPr indent="-330200" lvl="0" marL="457200" rtl="0" algn="l">
              <a:spcBef>
                <a:spcPts val="0"/>
              </a:spcBef>
              <a:spcAft>
                <a:spcPts val="0"/>
              </a:spcAft>
              <a:buSzPts val="1600"/>
              <a:buChar char="●"/>
            </a:pPr>
            <a:r>
              <a:rPr lang="en" sz="1600"/>
              <a:t>Separate SPI bus</a:t>
            </a:r>
            <a:endParaRPr sz="1600"/>
          </a:p>
          <a:p>
            <a:pPr indent="0" lvl="0" marL="0" rtl="0" algn="l">
              <a:spcBef>
                <a:spcPts val="1200"/>
              </a:spcBef>
              <a:spcAft>
                <a:spcPts val="0"/>
              </a:spcAft>
              <a:buNone/>
            </a:pPr>
            <a:r>
              <a:t/>
            </a:r>
            <a:endParaRPr/>
          </a:p>
          <a:p>
            <a:pPr indent="0" lvl="0" marL="457200" rtl="0" algn="l">
              <a:spcBef>
                <a:spcPts val="1200"/>
              </a:spcBef>
              <a:spcAft>
                <a:spcPts val="1200"/>
              </a:spcAft>
              <a:buNone/>
            </a:pPr>
            <a:r>
              <a:t/>
            </a:r>
            <a:endParaRPr/>
          </a:p>
        </p:txBody>
      </p:sp>
      <p:sp>
        <p:nvSpPr>
          <p:cNvPr id="111" name="Google Shape;11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12" name="Google Shape;112;p20"/>
          <p:cNvPicPr preferRelativeResize="0"/>
          <p:nvPr/>
        </p:nvPicPr>
        <p:blipFill>
          <a:blip r:embed="rId3">
            <a:alphaModFix/>
          </a:blip>
          <a:stretch>
            <a:fillRect/>
          </a:stretch>
        </p:blipFill>
        <p:spPr>
          <a:xfrm>
            <a:off x="5754749" y="2767825"/>
            <a:ext cx="2717699" cy="2164724"/>
          </a:xfrm>
          <a:prstGeom prst="rect">
            <a:avLst/>
          </a:prstGeom>
          <a:noFill/>
          <a:ln>
            <a:noFill/>
          </a:ln>
        </p:spPr>
      </p:pic>
      <p:pic>
        <p:nvPicPr>
          <p:cNvPr id="113" name="Google Shape;113;p20"/>
          <p:cNvPicPr preferRelativeResize="0"/>
          <p:nvPr/>
        </p:nvPicPr>
        <p:blipFill>
          <a:blip r:embed="rId4">
            <a:alphaModFix/>
          </a:blip>
          <a:stretch>
            <a:fillRect/>
          </a:stretch>
        </p:blipFill>
        <p:spPr>
          <a:xfrm>
            <a:off x="4672900" y="94949"/>
            <a:ext cx="4011150" cy="2527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Controller Design</a:t>
            </a:r>
            <a:endParaRPr/>
          </a:p>
        </p:txBody>
      </p:sp>
      <p:sp>
        <p:nvSpPr>
          <p:cNvPr id="119" name="Google Shape;11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20" name="Google Shape;120;p21"/>
          <p:cNvPicPr preferRelativeResize="0"/>
          <p:nvPr/>
        </p:nvPicPr>
        <p:blipFill>
          <a:blip r:embed="rId3">
            <a:alphaModFix/>
          </a:blip>
          <a:stretch>
            <a:fillRect/>
          </a:stretch>
        </p:blipFill>
        <p:spPr>
          <a:xfrm>
            <a:off x="568400" y="1017725"/>
            <a:ext cx="4747177" cy="1757875"/>
          </a:xfrm>
          <a:prstGeom prst="rect">
            <a:avLst/>
          </a:prstGeom>
          <a:noFill/>
          <a:ln>
            <a:noFill/>
          </a:ln>
        </p:spPr>
      </p:pic>
      <p:pic>
        <p:nvPicPr>
          <p:cNvPr id="121" name="Google Shape;121;p21"/>
          <p:cNvPicPr preferRelativeResize="0"/>
          <p:nvPr/>
        </p:nvPicPr>
        <p:blipFill>
          <a:blip r:embed="rId4">
            <a:alphaModFix/>
          </a:blip>
          <a:stretch>
            <a:fillRect/>
          </a:stretch>
        </p:blipFill>
        <p:spPr>
          <a:xfrm>
            <a:off x="406338" y="2918760"/>
            <a:ext cx="8239625" cy="2138065"/>
          </a:xfrm>
          <a:prstGeom prst="rect">
            <a:avLst/>
          </a:prstGeom>
          <a:noFill/>
          <a:ln>
            <a:noFill/>
          </a:ln>
        </p:spPr>
      </p:pic>
      <p:pic>
        <p:nvPicPr>
          <p:cNvPr id="122" name="Google Shape;122;p21"/>
          <p:cNvPicPr preferRelativeResize="0"/>
          <p:nvPr/>
        </p:nvPicPr>
        <p:blipFill>
          <a:blip r:embed="rId5">
            <a:alphaModFix/>
          </a:blip>
          <a:stretch>
            <a:fillRect/>
          </a:stretch>
        </p:blipFill>
        <p:spPr>
          <a:xfrm>
            <a:off x="6055300" y="238025"/>
            <a:ext cx="2590649" cy="2586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